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336" r:id="rId2"/>
    <p:sldId id="337" r:id="rId3"/>
    <p:sldId id="342" r:id="rId4"/>
    <p:sldId id="343" r:id="rId5"/>
    <p:sldId id="344" r:id="rId6"/>
    <p:sldId id="345" r:id="rId7"/>
    <p:sldId id="361" r:id="rId8"/>
    <p:sldId id="360" r:id="rId9"/>
    <p:sldId id="372" r:id="rId10"/>
    <p:sldId id="346" r:id="rId11"/>
    <p:sldId id="347" r:id="rId12"/>
    <p:sldId id="348" r:id="rId13"/>
    <p:sldId id="349" r:id="rId14"/>
    <p:sldId id="352" r:id="rId15"/>
    <p:sldId id="350" r:id="rId16"/>
    <p:sldId id="353" r:id="rId17"/>
    <p:sldId id="351" r:id="rId18"/>
    <p:sldId id="354" r:id="rId19"/>
    <p:sldId id="355" r:id="rId20"/>
    <p:sldId id="359" r:id="rId21"/>
    <p:sldId id="356" r:id="rId22"/>
    <p:sldId id="357" r:id="rId2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sworth, James" initials="EJ" lastIdx="3" clrIdx="0">
    <p:extLst>
      <p:ext uri="{19B8F6BF-5375-455C-9EA6-DF929625EA0E}">
        <p15:presenceInfo xmlns:p15="http://schemas.microsoft.com/office/powerpoint/2012/main" userId="S-1-5-21-2090949127-153249958-1489575960-97800" providerId="AD"/>
      </p:ext>
    </p:extLst>
  </p:cmAuthor>
  <p:cmAuthor id="2" name="Reviewer" initials="R1" lastIdx="1" clrIdx="1">
    <p:extLst>
      <p:ext uri="{19B8F6BF-5375-455C-9EA6-DF929625EA0E}">
        <p15:presenceInfo xmlns:p15="http://schemas.microsoft.com/office/powerpoint/2012/main" userId="Reviewer" providerId="None"/>
      </p:ext>
    </p:extLst>
  </p:cmAuthor>
  <p:cmAuthor id="3" name="James Elsworth" initials="JE" lastIdx="1" clrIdx="2">
    <p:extLst>
      <p:ext uri="{19B8F6BF-5375-455C-9EA6-DF929625EA0E}">
        <p15:presenceInfo xmlns:p15="http://schemas.microsoft.com/office/powerpoint/2012/main" userId="James Elswo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525A"/>
    <a:srgbClr val="002F6C"/>
    <a:srgbClr val="E7E7E5"/>
    <a:srgbClr val="D9D7D3"/>
    <a:srgbClr val="0067B9"/>
    <a:srgbClr val="635C5B"/>
    <a:srgbClr val="CFCDC9"/>
    <a:srgbClr val="BA0C2F"/>
    <a:srgbClr val="FFFFFF"/>
    <a:srgbClr val="6C64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8" autoAdjust="0"/>
    <p:restoredTop sz="85521" autoAdjust="0"/>
  </p:normalViewPr>
  <p:slideViewPr>
    <p:cSldViewPr snapToGrid="0">
      <p:cViewPr varScale="1">
        <p:scale>
          <a:sx n="94" d="100"/>
          <a:sy n="94" d="100"/>
        </p:scale>
        <p:origin x="2556" y="84"/>
      </p:cViewPr>
      <p:guideLst/>
    </p:cSldViewPr>
  </p:slideViewPr>
  <p:notesTextViewPr>
    <p:cViewPr>
      <p:scale>
        <a:sx n="66" d="100"/>
        <a:sy n="66" d="100"/>
      </p:scale>
      <p:origin x="0" y="0"/>
    </p:cViewPr>
  </p:notesTextViewPr>
  <p:sorterViewPr>
    <p:cViewPr>
      <p:scale>
        <a:sx n="66" d="100"/>
        <a:sy n="66" d="100"/>
      </p:scale>
      <p:origin x="0" y="0"/>
    </p:cViewPr>
  </p:sorterViewPr>
  <p:notesViewPr>
    <p:cSldViewPr snapToGrid="0">
      <p:cViewPr varScale="1">
        <p:scale>
          <a:sx n="49" d="100"/>
          <a:sy n="49" d="100"/>
        </p:scale>
        <p:origin x="291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sldNum="0"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specific climate threats identified by 17 US utilities that took part in a DOE climate vulnerability working group. As you can see, the climate threats to the electric utilities varied based on location and assets</a:t>
            </a:r>
          </a:p>
        </p:txBody>
      </p:sp>
      <p:sp>
        <p:nvSpPr>
          <p:cNvPr id="5" name="Date Placeholder 4">
            <a:extLst>
              <a:ext uri="{FF2B5EF4-FFF2-40B4-BE49-F238E27FC236}">
                <a16:creationId xmlns:a16="http://schemas.microsoft.com/office/drawing/2014/main" id="{9360A2F4-24BA-4F92-813E-8A8115604B29}"/>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54403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specific climate threats identified by 17 US utilities that took part in a DOE climate vulnerability working group. As you can see, the climate threats to the electric utilities varied based on location and assets</a:t>
            </a:r>
          </a:p>
        </p:txBody>
      </p:sp>
      <p:sp>
        <p:nvSpPr>
          <p:cNvPr id="5" name="Date Placeholder 4">
            <a:extLst>
              <a:ext uri="{FF2B5EF4-FFF2-40B4-BE49-F238E27FC236}">
                <a16:creationId xmlns:a16="http://schemas.microsoft.com/office/drawing/2014/main" id="{9360A2F4-24BA-4F92-813E-8A8115604B29}"/>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7742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September 2004: Hurricane Jeanne shut down several power plants and damaged power lines, resulting in nearly 2.6 million customers losing electrical service in northeast, central, and southwest Florida. Accompanying hot and humid weather forced voluntary, pre-arranged load control programs for customers to reduce power consumption during peak usage (NEI 2012, DOE 2004)</a:t>
            </a:r>
          </a:p>
          <a:p>
            <a:endParaRPr lang="en-US" dirty="0"/>
          </a:p>
          <a:p>
            <a:r>
              <a:rPr lang="en-US" dirty="0"/>
              <a:t>Example: October 2012: Ports and power plants in the Northeast, as well as oil refineries, fuel pipelines, and petroleum terminals, were either damaged or experienced shutdowns as a result of Hurricane Sandy. More than 8 million customers lost power in 21 affected states (DOE 2012a).</a:t>
            </a:r>
          </a:p>
        </p:txBody>
      </p:sp>
      <p:sp>
        <p:nvSpPr>
          <p:cNvPr id="5" name="Date Placeholder 4">
            <a:extLst>
              <a:ext uri="{FF2B5EF4-FFF2-40B4-BE49-F238E27FC236}">
                <a16:creationId xmlns:a16="http://schemas.microsoft.com/office/drawing/2014/main" id="{FAA10F70-ACC2-46B0-8CE6-5B241C24DD7B}"/>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275329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May 2011: Nearly 20% of barge terminals along the Ohio River were closed due to flooding, impacting coal and petroleum transport. Flooding along the Ohio and Mississippi rivers also threatened oil refineries and infrastructure from Tennessee to Louisiana (Reuters 2011, EIA 2011c).</a:t>
            </a:r>
          </a:p>
          <a:p>
            <a:endParaRPr lang="en-US" dirty="0"/>
          </a:p>
          <a:p>
            <a:r>
              <a:rPr lang="en-US" dirty="0"/>
              <a:t>Example: June 2011: Missouri River floodwaters surrounded Fort Calhoun Nuclear Power plant in Nebraska. The nuclear reactor had been shut down in April 2011 for scheduled refueling, but the plant remained closed during the summer due to persistent flood waters (USNRC 2011).</a:t>
            </a:r>
          </a:p>
        </p:txBody>
      </p:sp>
      <p:sp>
        <p:nvSpPr>
          <p:cNvPr id="5" name="Date Placeholder 4">
            <a:extLst>
              <a:ext uri="{FF2B5EF4-FFF2-40B4-BE49-F238E27FC236}">
                <a16:creationId xmlns:a16="http://schemas.microsoft.com/office/drawing/2014/main" id="{A6EB1FA4-C847-42B8-9AFB-F59A3ACC376A}"/>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222734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Summer 2011: Consecutive days of triple-digit heat and record drought in Texas resulted in the Electric Reliability Council of Texas declaring power emergencies due to a large number of unplanned power plant outages and at least one power plant reducing its output (Fowler 2011).</a:t>
            </a:r>
          </a:p>
          <a:p>
            <a:r>
              <a:rPr lang="en-US" dirty="0"/>
              <a:t>Example: 2007, 2010, and 2011: The Tennessee Valley Authority’s (TVA) Browns Ferry Nuclear Plant in Athens, Alabama, had to reduce power output because the temperature of the Tennessee River, the body of water into which the plant discharges, was too high to discharge heated cooling water from the reactor without risking ecological harm to the river. TVA was forced to curtail the power production of its nuclear reactors, in some cases for nearly two months. While no power outages were reported, the cost of replacement power was estimated at $50 million (PNNL 2012).</a:t>
            </a:r>
          </a:p>
        </p:txBody>
      </p:sp>
      <p:sp>
        <p:nvSpPr>
          <p:cNvPr id="5" name="Date Placeholder 4">
            <a:extLst>
              <a:ext uri="{FF2B5EF4-FFF2-40B4-BE49-F238E27FC236}">
                <a16:creationId xmlns:a16="http://schemas.microsoft.com/office/drawing/2014/main" id="{6ED1B6D9-2D9B-4449-86DE-23155BF3E7F3}"/>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33666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Summer 2012: Reduced snowpack in the mountains of the Sierra Nevada and low precipitation levels reduced California’s hydroelectric power generation by 38% compared to the prior summer (CISO 2013).</a:t>
            </a:r>
          </a:p>
          <a:p>
            <a:endParaRPr lang="en-US" dirty="0"/>
          </a:p>
          <a:p>
            <a:r>
              <a:rPr lang="en-US" dirty="0"/>
              <a:t>Example: Summer 2010: Below-normal precipitation and </a:t>
            </a:r>
            <a:r>
              <a:rPr lang="en-US" dirty="0" err="1"/>
              <a:t>streamflows</a:t>
            </a:r>
            <a:r>
              <a:rPr lang="en-US" dirty="0"/>
              <a:t> in the Columbia River basin resulted in insufficient hydropower generation to fulfill load obligations for the Bonneville Power Administration. As a result, BPA experienced a net loss of $164 million in fiscal year 2010, which occurred largely due to low water volumes (BPA 2010).</a:t>
            </a:r>
          </a:p>
          <a:p>
            <a:endParaRPr lang="en-US" dirty="0"/>
          </a:p>
          <a:p>
            <a:r>
              <a:rPr lang="en-US" dirty="0"/>
              <a:t>Example: September 2010: Water levels in Nevada’s Lake Mead dropped to levels not seen since 1956, prompting the Bureau of Reclamation to reduce Hoover Dam’s generating capacity by 23%. As water levels continued to drop, dam operators were concerned that reductions in generating capacity would destabilize energy markets in the Southwest (Quinlan 2010, Walton 2010, Barringer 2010).</a:t>
            </a:r>
          </a:p>
          <a:p>
            <a:endParaRPr lang="en-US" dirty="0"/>
          </a:p>
          <a:p>
            <a:r>
              <a:rPr lang="en-US" dirty="0"/>
              <a:t>Example: Summer 2011: Severe drought and record wildfires in Arizona and New Mexico burned more than one million acres and threatened the U.S. Department of Energy’s Los Alamos National Laboratory as well as two high voltage lines transmitting electricity from Arizona to approximately 400,000 customers in New Mexico and Texas (NOAA 2012k, AP 2011a, AP 2011b).</a:t>
            </a:r>
          </a:p>
        </p:txBody>
      </p:sp>
      <p:sp>
        <p:nvSpPr>
          <p:cNvPr id="5" name="Date Placeholder 4">
            <a:extLst>
              <a:ext uri="{FF2B5EF4-FFF2-40B4-BE49-F238E27FC236}">
                <a16:creationId xmlns:a16="http://schemas.microsoft.com/office/drawing/2014/main" id="{1D444EBB-5727-4399-A97E-E039A7BD0678}"/>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95418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1987, 2492 outages have been recorded as caused by animals. Of those, 1213 were caused by squirrels, 629 by birds, and 116 by snakes. https://cybersquirrel1.com/ </a:t>
            </a:r>
          </a:p>
        </p:txBody>
      </p:sp>
      <p:sp>
        <p:nvSpPr>
          <p:cNvPr id="5" name="Date Placeholder 4">
            <a:extLst>
              <a:ext uri="{FF2B5EF4-FFF2-40B4-BE49-F238E27FC236}">
                <a16:creationId xmlns:a16="http://schemas.microsoft.com/office/drawing/2014/main" id="{1A601D82-35F9-4ACD-BA1B-B0DFE0848FD1}"/>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07192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4162094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85799" y="1146874"/>
            <a:ext cx="8031997" cy="1030198"/>
          </a:xfrm>
          <a:noFill/>
          <a:effectLst/>
        </p:spPr>
        <p:txBody>
          <a:bodyPr anchor="b" anchorCtr="0">
            <a:normAutofit/>
          </a:bodyPr>
          <a:lstStyle>
            <a:lvl1pPr>
              <a:lnSpc>
                <a:spcPct val="90000"/>
              </a:lnSpc>
              <a:defRPr sz="3200">
                <a:ln>
                  <a:noFill/>
                </a:ln>
                <a:solidFill>
                  <a:schemeClr val="tx2"/>
                </a:solidFill>
                <a:effectLst/>
              </a:defRPr>
            </a:lvl1pPr>
          </a:lstStyle>
          <a:p>
            <a:r>
              <a:rPr lang="en-US" dirty="0"/>
              <a:t>CLICK TO EDIT MASTER TITLE STYLE</a:t>
            </a:r>
          </a:p>
        </p:txBody>
      </p:sp>
      <p:sp>
        <p:nvSpPr>
          <p:cNvPr id="13" name="Subtitle 2"/>
          <p:cNvSpPr>
            <a:spLocks noGrp="1"/>
          </p:cNvSpPr>
          <p:nvPr>
            <p:ph type="subTitle" idx="1" hasCustomPrompt="1"/>
          </p:nvPr>
        </p:nvSpPr>
        <p:spPr>
          <a:xfrm>
            <a:off x="685799" y="2221423"/>
            <a:ext cx="8024247" cy="823554"/>
          </a:xfrm>
          <a:noFill/>
          <a:effectLst/>
        </p:spPr>
        <p:txBody>
          <a:bodyPr>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3883077222"/>
      </p:ext>
    </p:extLst>
  </p:cSld>
  <p:clrMapOvr>
    <a:masterClrMapping/>
  </p:clrMapOvr>
  <p:extLst>
    <p:ext uri="{DCECCB84-F9BA-43D5-87BE-67443E8EF086}">
      <p15:sldGuideLst xmlns:p15="http://schemas.microsoft.com/office/powerpoint/2012/main">
        <p15:guide id="2" pos="30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86104" y="1185154"/>
            <a:ext cx="3809696"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half" idx="2"/>
          </p:nvPr>
        </p:nvSpPr>
        <p:spPr>
          <a:xfrm>
            <a:off x="4648200" y="1185154"/>
            <a:ext cx="3810304"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spcBef>
                <a:spcPts val="0"/>
              </a:spcBef>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412102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Gray 3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7"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62263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48439"/>
            <a:ext cx="8839200" cy="3030182"/>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chemeClr val="tx2"/>
                </a:solidFill>
              </a:defRPr>
            </a:lvl1pPr>
          </a:lstStyle>
          <a:p>
            <a:r>
              <a:rPr lang="en-US" dirty="0"/>
              <a:t>CLICK TO EDIT MASTER TITLE STYLE</a:t>
            </a:r>
          </a:p>
        </p:txBody>
      </p:sp>
      <p:sp>
        <p:nvSpPr>
          <p:cNvPr id="4"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848386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spTree>
      <p:nvGrpSpPr>
        <p:cNvPr id="1" name=""/>
        <p:cNvGrpSpPr/>
        <p:nvPr/>
      </p:nvGrpSpPr>
      <p:grpSpPr>
        <a:xfrm>
          <a:off x="0" y="0"/>
          <a:ext cx="0" cy="0"/>
          <a:chOff x="0" y="0"/>
          <a:chExt cx="0" cy="0"/>
        </a:xfrm>
      </p:grpSpPr>
      <p:sp>
        <p:nvSpPr>
          <p:cNvPr id="2" name="Rectangle 1"/>
          <p:cNvSpPr/>
          <p:nvPr userDrawn="1"/>
        </p:nvSpPr>
        <p:spPr>
          <a:xfrm>
            <a:off x="162128" y="149157"/>
            <a:ext cx="4306111"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3"/>
          <p:cNvSpPr>
            <a:spLocks noGrp="1"/>
          </p:cNvSpPr>
          <p:nvPr>
            <p:ph type="pic" sz="quarter" idx="10" hasCustomPrompt="1"/>
          </p:nvPr>
        </p:nvSpPr>
        <p:spPr>
          <a:xfrm>
            <a:off x="45720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Title 1"/>
          <p:cNvSpPr>
            <a:spLocks noGrp="1"/>
          </p:cNvSpPr>
          <p:nvPr>
            <p:ph type="title" hasCustomPrompt="1"/>
          </p:nvPr>
        </p:nvSpPr>
        <p:spPr>
          <a:xfrm>
            <a:off x="686103" y="103763"/>
            <a:ext cx="3688470" cy="1044102"/>
          </a:xfrm>
        </p:spPr>
        <p:txBody>
          <a:bodyPr anchor="b" anchorCtr="0">
            <a:noAutofit/>
          </a:bodyPr>
          <a:lstStyle>
            <a:lvl1pPr>
              <a:lnSpc>
                <a:spcPct val="100000"/>
              </a:lnSpc>
              <a:defRPr sz="2600">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96495" y="1185154"/>
            <a:ext cx="3802770" cy="5413073"/>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68246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Gray Title Only">
    <p:spTree>
      <p:nvGrpSpPr>
        <p:cNvPr id="1" name=""/>
        <p:cNvGrpSpPr/>
        <p:nvPr/>
      </p:nvGrpSpPr>
      <p:grpSpPr>
        <a:xfrm>
          <a:off x="0" y="0"/>
          <a:ext cx="0" cy="0"/>
          <a:chOff x="0" y="0"/>
          <a:chExt cx="0" cy="0"/>
        </a:xfrm>
      </p:grpSpPr>
      <p:sp>
        <p:nvSpPr>
          <p:cNvPr id="19" name="Rectangle 18"/>
          <p:cNvSpPr/>
          <p:nvPr userDrawn="1"/>
        </p:nvSpPr>
        <p:spPr>
          <a:xfrm>
            <a:off x="4578485" y="149157"/>
            <a:ext cx="4422843"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2F6C"/>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38793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a:extLst>
              <a:ext uri="{28A0092B-C50C-407E-A947-70E740481C1C}">
                <a14:useLocalDpi xmlns:a14="http://schemas.microsoft.com/office/drawing/2010/main" val="0"/>
              </a:ext>
            </a:extLst>
          </a:blip>
          <a:srcRect l="3404" r="7350"/>
          <a:stretch/>
        </p:blipFill>
        <p:spPr>
          <a:xfrm>
            <a:off x="0" y="0"/>
            <a:ext cx="9144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553856"/>
            <a:ext cx="1524000" cy="457200"/>
          </a:xfrm>
          <a:prstGeom prst="rect">
            <a:avLst/>
          </a:prstGeom>
        </p:spPr>
      </p:pic>
      <p:sp>
        <p:nvSpPr>
          <p:cNvPr id="16" name="Subtitle 2"/>
          <p:cNvSpPr>
            <a:spLocks noGrp="1"/>
          </p:cNvSpPr>
          <p:nvPr>
            <p:ph type="subTitle" idx="1" hasCustomPrompt="1"/>
          </p:nvPr>
        </p:nvSpPr>
        <p:spPr>
          <a:xfrm>
            <a:off x="685800" y="581186"/>
            <a:ext cx="6559658" cy="1511085"/>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descr="NREL Logo2010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0898" y="5612185"/>
            <a:ext cx="1312020" cy="344895"/>
          </a:xfrm>
          <a:prstGeom prst="rect">
            <a:avLst/>
          </a:prstGeom>
        </p:spPr>
      </p:pic>
      <p:sp>
        <p:nvSpPr>
          <p:cNvPr id="6" name="TextBox 5"/>
          <p:cNvSpPr txBox="1"/>
          <p:nvPr userDrawn="1"/>
        </p:nvSpPr>
        <p:spPr>
          <a:xfrm>
            <a:off x="2593670" y="6101307"/>
            <a:ext cx="1641052" cy="630942"/>
          </a:xfrm>
          <a:prstGeom prst="rect">
            <a:avLst/>
          </a:prstGeom>
          <a:noFill/>
        </p:spPr>
        <p:txBody>
          <a:bodyPr wrap="square" rtlCol="0">
            <a:spAutoFit/>
          </a:bodyPr>
          <a:lstStyle/>
          <a:p>
            <a:r>
              <a:rPr lang="en-US" sz="700" dirty="0">
                <a:solidFill>
                  <a:srgbClr val="FFFFFF"/>
                </a:solidFill>
              </a:rPr>
              <a:t>NREL is a national laboratory of the U.S. Department of Energy, Office of Energy Efficiency and Renewable Energy, operated by the Alliance for Sustainable Energy, LLC. </a:t>
            </a:r>
          </a:p>
        </p:txBody>
      </p:sp>
    </p:spTree>
    <p:extLst>
      <p:ext uri="{BB962C8B-B14F-4D97-AF65-F5344CB8AC3E}">
        <p14:creationId xmlns:p14="http://schemas.microsoft.com/office/powerpoint/2010/main" val="182185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Full Blue">
    <p:bg>
      <p:bgRef idx="1001">
        <a:schemeClr val="bg1"/>
      </p:bgRef>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85800" y="2152994"/>
            <a:ext cx="8380708" cy="1077133"/>
          </a:xfrm>
        </p:spPr>
        <p:txBody>
          <a:bodyPr anchor="b" anchorCtr="0">
            <a:noAutofit/>
          </a:bodyPr>
          <a:lstStyle>
            <a:lvl1pPr>
              <a:lnSpc>
                <a:spcPct val="90000"/>
              </a:lnSpc>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799" y="3361863"/>
            <a:ext cx="8396208" cy="635431"/>
          </a:xfrm>
        </p:spPr>
        <p:txBody>
          <a:bodyPr>
            <a:no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4894527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5740" y="827782"/>
            <a:ext cx="6899223"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chemeClr val="bg1"/>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2629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86774"/>
            <a:ext cx="7772400" cy="5304817"/>
          </a:xfrm>
        </p:spPr>
        <p:txBody>
          <a:bodyPr/>
          <a:lstStyle>
            <a:lvl1pPr>
              <a:defRPr>
                <a:solidFill>
                  <a:schemeClr val="tx1"/>
                </a:solidFill>
              </a:defRPr>
            </a:lvl1pPr>
            <a:lvl2pPr>
              <a:defRPr>
                <a:solidFill>
                  <a:schemeClr val="tx1"/>
                </a:solidFill>
              </a:defRPr>
            </a:lvl2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6" name="Rectangle 5"/>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7" name="Straight Connector 6"/>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pic>
        <p:nvPicPr>
          <p:cNvPr id="4" name="Picture 3">
            <a:extLst>
              <a:ext uri="{FF2B5EF4-FFF2-40B4-BE49-F238E27FC236}">
                <a16:creationId xmlns:a16="http://schemas.microsoft.com/office/drawing/2014/main" id="{54C9D214-B0D8-42AC-B1D1-353D9A93B334}"/>
              </a:ext>
            </a:extLst>
          </p:cNvPr>
          <p:cNvPicPr>
            <a:picLocks noChangeAspect="1"/>
          </p:cNvPicPr>
          <p:nvPr userDrawn="1"/>
        </p:nvPicPr>
        <p:blipFill>
          <a:blip r:embed="rId2"/>
          <a:stretch>
            <a:fillRect/>
          </a:stretch>
        </p:blipFill>
        <p:spPr>
          <a:xfrm>
            <a:off x="49878" y="365677"/>
            <a:ext cx="630936" cy="620058"/>
          </a:xfrm>
          <a:prstGeom prst="rect">
            <a:avLst/>
          </a:prstGeom>
        </p:spPr>
      </p:pic>
    </p:spTree>
    <p:extLst>
      <p:ext uri="{BB962C8B-B14F-4D97-AF65-F5344CB8AC3E}">
        <p14:creationId xmlns:p14="http://schemas.microsoft.com/office/powerpoint/2010/main" val="13042319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85154"/>
            <a:ext cx="3809696"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85154"/>
            <a:ext cx="3810304"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spcBef>
                <a:spcPts val="0"/>
              </a:spcBef>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3" name="Straight Connector 12"/>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97511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14" name="Rectangle 13"/>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5" name="Straight Connector 14"/>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64766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5518826" y="152400"/>
            <a:ext cx="3472774" cy="6352309"/>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8" name="Title 1"/>
          <p:cNvSpPr>
            <a:spLocks noGrp="1"/>
          </p:cNvSpPr>
          <p:nvPr>
            <p:ph type="title" hasCustomPrompt="1"/>
          </p:nvPr>
        </p:nvSpPr>
        <p:spPr>
          <a:xfrm>
            <a:off x="686104" y="103762"/>
            <a:ext cx="4696534"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1" name="Straight Connector 10"/>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sz="half" idx="1"/>
          </p:nvPr>
        </p:nvSpPr>
        <p:spPr>
          <a:xfrm>
            <a:off x="696494" y="1185154"/>
            <a:ext cx="4696387" cy="5558546"/>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79674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chemeClr val="tx2"/>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5"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44738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110247"/>
            <a:ext cx="7772400" cy="869004"/>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5800" y="1160834"/>
            <a:ext cx="7772400" cy="52983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96" r:id="rId2"/>
    <p:sldLayoutId id="2147483716" r:id="rId3"/>
    <p:sldLayoutId id="2147483717" r:id="rId4"/>
    <p:sldLayoutId id="2147483732" r:id="rId5"/>
    <p:sldLayoutId id="2147483733" r:id="rId6"/>
    <p:sldLayoutId id="2147483734" r:id="rId7"/>
    <p:sldLayoutId id="2147483736" r:id="rId8"/>
    <p:sldLayoutId id="2147483737" r:id="rId9"/>
    <p:sldLayoutId id="2147483686" r:id="rId10"/>
    <p:sldLayoutId id="2147483720" r:id="rId11"/>
    <p:sldLayoutId id="2147483699" r:id="rId12"/>
    <p:sldLayoutId id="2147483694" r:id="rId13"/>
    <p:sldLayoutId id="2147483731" r:id="rId14"/>
  </p:sldLayoutIdLst>
  <p:hf sldNum="0" hdr="0" ftr="0" dt="0"/>
  <p:txStyles>
    <p:titleStyle>
      <a:lvl1pPr algn="l" defTabSz="457200" rtl="0" eaLnBrk="1" latinLnBrk="0" hangingPunct="1">
        <a:spcBef>
          <a:spcPct val="0"/>
        </a:spcBef>
        <a:buNone/>
        <a:defRPr sz="2800" b="0" i="0" kern="1200" baseline="0">
          <a:solidFill>
            <a:schemeClr val="tx2"/>
          </a:solidFill>
          <a:latin typeface="+mj-l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mn-lt"/>
          <a:ea typeface="+mn-ea"/>
          <a:cs typeface="Gill Sans MT"/>
        </a:defRPr>
      </a:lvl1pPr>
      <a:lvl2pPr marL="684213" indent="-230188" algn="l" defTabSz="457200" rtl="0" eaLnBrk="1" latinLnBrk="0" hangingPunct="1">
        <a:spcBef>
          <a:spcPts val="0"/>
        </a:spcBef>
        <a:spcAft>
          <a:spcPts val="1200"/>
        </a:spcAft>
        <a:buFont typeface="Arial"/>
        <a:buChar char="–"/>
        <a:defRPr sz="1800" b="0" i="0" kern="1200">
          <a:solidFill>
            <a:srgbClr val="635C5B"/>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arthobservatory.nasa.gov/images/82372/typhoon-haiyan-approaches-vietnam"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commons.wikimedia.org/wiki/Main_Page" TargetMode="External"/><Relationship Id="rId5" Type="http://schemas.openxmlformats.org/officeDocument/2006/relationships/hyperlink" Target="http://www.tomascastelazo.com/" TargetMode="Externa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creativecommons.org/licenses/by-nc-sa/2.0/?ref=ccsearch&amp;atype=rich" TargetMode="External"/><Relationship Id="rId5" Type="http://schemas.openxmlformats.org/officeDocument/2006/relationships/hyperlink" Target="https://www.flickr.com/photos/57038239@N00" TargetMode="External"/><Relationship Id="rId4" Type="http://schemas.openxmlformats.org/officeDocument/2006/relationships/hyperlink" Target="https://www.flickr.com/photos/57038239@N00/690019176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nature.com/articles/nenergy201644#rightslink"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world-nuclear.org/information-library/safety-and-security/safety-of-plants/three-mile-island-accident.aspx" TargetMode="External"/><Relationship Id="rId2" Type="http://schemas.openxmlformats.org/officeDocument/2006/relationships/image" Target="../media/image26.g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68772668@N00" TargetMode="External"/><Relationship Id="rId7" Type="http://schemas.openxmlformats.org/officeDocument/2006/relationships/image" Target="../media/image31.svg"/><Relationship Id="rId2" Type="http://schemas.openxmlformats.org/officeDocument/2006/relationships/hyperlink" Target="https://www.flickr.com/photos/68772668@N00/263366462" TargetMode="Externa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hyperlink" Target="https://creativecommons.org/licenses/by-nc-nd/2.0/?ref=ccsearch&amp;atype=ric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3.siemens.com/smartgrid/global/en/projects/pages/pjm.aspx" TargetMode="External"/><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eoimages.gsfc.nasa.gov/images/imagerecords/76000/76810/puyehue_ali_2011357.jpg" TargetMode="External"/><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p:cNvPicPr>
            <a:picLocks noChangeAspect="1"/>
          </p:cNvPicPr>
          <p:nvPr/>
        </p:nvPicPr>
        <p:blipFill rotWithShape="1">
          <a:blip r:embed="rId2">
            <a:extLst>
              <a:ext uri="{28A0092B-C50C-407E-A947-70E740481C1C}">
                <a14:useLocalDpi xmlns:a14="http://schemas.microsoft.com/office/drawing/2010/main" val="0"/>
              </a:ext>
            </a:extLst>
          </a:blip>
          <a:srcRect t="3196" b="4251"/>
          <a:stretch/>
        </p:blipFill>
        <p:spPr>
          <a:xfrm>
            <a:off x="0" y="3146156"/>
            <a:ext cx="9134388" cy="3711844"/>
          </a:xfrm>
          <a:prstGeom prst="rect">
            <a:avLst/>
          </a:prstGeom>
          <a:solidFill>
            <a:srgbClr val="CFCDC9"/>
          </a:solidFill>
        </p:spPr>
      </p:pic>
      <p:sp>
        <p:nvSpPr>
          <p:cNvPr id="5" name="Title 4"/>
          <p:cNvSpPr>
            <a:spLocks noGrp="1"/>
          </p:cNvSpPr>
          <p:nvPr>
            <p:ph type="ctrTitle"/>
          </p:nvPr>
        </p:nvSpPr>
        <p:spPr>
          <a:xfrm>
            <a:off x="678049" y="812578"/>
            <a:ext cx="8031997" cy="1030198"/>
          </a:xfrm>
        </p:spPr>
        <p:txBody>
          <a:bodyPr>
            <a:normAutofit/>
          </a:bodyPr>
          <a:lstStyle/>
          <a:p>
            <a:r>
              <a:rPr lang="en-US" dirty="0"/>
              <a:t>      Threats Introduction</a:t>
            </a:r>
          </a:p>
        </p:txBody>
      </p:sp>
      <p:sp>
        <p:nvSpPr>
          <p:cNvPr id="6" name="Subtitle 5"/>
          <p:cNvSpPr>
            <a:spLocks noGrp="1"/>
          </p:cNvSpPr>
          <p:nvPr>
            <p:ph type="subTitle" idx="1"/>
          </p:nvPr>
        </p:nvSpPr>
        <p:spPr>
          <a:xfrm>
            <a:off x="678049" y="1842776"/>
            <a:ext cx="8024247" cy="1303380"/>
          </a:xfrm>
        </p:spPr>
        <p:txBody>
          <a:bodyPr>
            <a:normAutofit fontScale="70000" lnSpcReduction="20000"/>
          </a:bodyPr>
          <a:lstStyle/>
          <a:p>
            <a:r>
              <a:rPr lang="en-US" sz="2600" dirty="0">
                <a:solidFill>
                  <a:srgbClr val="4D525A"/>
                </a:solidFill>
              </a:rPr>
              <a:t>Power Sector Resilience Planning Guidebook</a:t>
            </a:r>
          </a:p>
          <a:p>
            <a:r>
              <a:rPr lang="en-US" i="1" dirty="0">
                <a:solidFill>
                  <a:srgbClr val="4D525A"/>
                </a:solidFill>
              </a:rPr>
              <a:t>The following slides are intended to provide additional background information and examples of power system threats. They can serve simply as a reference or can be used in local power sector resilience assessment workshops. For questions or more information on the slides, use the “Ask An Expert” feature on the Resilient Energy Platform website.</a:t>
            </a:r>
          </a:p>
        </p:txBody>
      </p:sp>
      <p:pic>
        <p:nvPicPr>
          <p:cNvPr id="3" name="Picture 2">
            <a:extLst>
              <a:ext uri="{FF2B5EF4-FFF2-40B4-BE49-F238E27FC236}">
                <a16:creationId xmlns:a16="http://schemas.microsoft.com/office/drawing/2014/main" id="{65F4A93A-9199-4B42-AACE-6840DC010A4D}"/>
              </a:ext>
            </a:extLst>
          </p:cNvPr>
          <p:cNvPicPr>
            <a:picLocks noChangeAspect="1"/>
          </p:cNvPicPr>
          <p:nvPr/>
        </p:nvPicPr>
        <p:blipFill>
          <a:blip r:embed="rId3"/>
          <a:stretch>
            <a:fillRect/>
          </a:stretch>
        </p:blipFill>
        <p:spPr>
          <a:xfrm>
            <a:off x="678049" y="1222717"/>
            <a:ext cx="630936" cy="620059"/>
          </a:xfrm>
          <a:prstGeom prst="rect">
            <a:avLst/>
          </a:prstGeom>
        </p:spPr>
      </p:pic>
    </p:spTree>
    <p:extLst>
      <p:ext uri="{BB962C8B-B14F-4D97-AF65-F5344CB8AC3E}">
        <p14:creationId xmlns:p14="http://schemas.microsoft.com/office/powerpoint/2010/main" val="325735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087096-241F-4B74-86E0-65B49B8896D7}"/>
              </a:ext>
            </a:extLst>
          </p:cNvPr>
          <p:cNvSpPr>
            <a:spLocks noGrp="1"/>
          </p:cNvSpPr>
          <p:nvPr>
            <p:ph idx="1"/>
          </p:nvPr>
        </p:nvSpPr>
        <p:spPr>
          <a:xfrm>
            <a:off x="304800" y="1060310"/>
            <a:ext cx="4452026" cy="5671226"/>
          </a:xfrm>
        </p:spPr>
        <p:txBody>
          <a:bodyPr>
            <a:normAutofit fontScale="92500" lnSpcReduction="20000"/>
          </a:bodyPr>
          <a:lstStyle/>
          <a:p>
            <a:pPr marL="0" indent="0">
              <a:buNone/>
            </a:pPr>
            <a:r>
              <a:rPr lang="en-US" sz="2400" i="1" dirty="0"/>
              <a:t>Climate Forecasts Vary:</a:t>
            </a:r>
          </a:p>
          <a:p>
            <a:r>
              <a:rPr lang="en-US" sz="2400" dirty="0"/>
              <a:t>Hurricane/typhoon/cyclone intensity increases of 2–11% by 2100.</a:t>
            </a:r>
          </a:p>
          <a:p>
            <a:r>
              <a:rPr lang="en-US" sz="2400" dirty="0"/>
              <a:t>Hurricane/typhoon/cyclone frequency decreases of 6–34% by 2100. </a:t>
            </a:r>
          </a:p>
          <a:p>
            <a:r>
              <a:rPr lang="en-US" sz="2400" dirty="0"/>
              <a:t>Substantial increases in the frequency of the most intense cyclones</a:t>
            </a:r>
          </a:p>
          <a:p>
            <a:r>
              <a:rPr lang="en-US" sz="2400" dirty="0"/>
              <a:t>Increases of the order of 20%  in the precipitation rate within 100 km of the storm center.</a:t>
            </a:r>
          </a:p>
          <a:p>
            <a:r>
              <a:rPr lang="en-US" sz="2400" dirty="0"/>
              <a:t>Large variation by basin</a:t>
            </a:r>
          </a:p>
          <a:p>
            <a:r>
              <a:rPr lang="en-US" sz="2400" dirty="0"/>
              <a:t>Detection and attribution difficult</a:t>
            </a:r>
          </a:p>
          <a:p>
            <a:endParaRPr lang="en-US" sz="2400" dirty="0"/>
          </a:p>
        </p:txBody>
      </p:sp>
      <p:sp>
        <p:nvSpPr>
          <p:cNvPr id="3" name="Title 2">
            <a:extLst>
              <a:ext uri="{FF2B5EF4-FFF2-40B4-BE49-F238E27FC236}">
                <a16:creationId xmlns:a16="http://schemas.microsoft.com/office/drawing/2014/main" id="{B97D0917-D325-413C-A837-713E82E2F7A5}"/>
              </a:ext>
            </a:extLst>
          </p:cNvPr>
          <p:cNvSpPr>
            <a:spLocks noGrp="1"/>
          </p:cNvSpPr>
          <p:nvPr>
            <p:ph type="title"/>
          </p:nvPr>
        </p:nvSpPr>
        <p:spPr/>
        <p:txBody>
          <a:bodyPr/>
          <a:lstStyle/>
          <a:p>
            <a:r>
              <a:rPr lang="en-US" dirty="0"/>
              <a:t>Natural Threats: Hurricanes/Typhoons/Cyclones</a:t>
            </a:r>
          </a:p>
        </p:txBody>
      </p:sp>
      <p:sp>
        <p:nvSpPr>
          <p:cNvPr id="4" name="TextBox 3">
            <a:extLst>
              <a:ext uri="{FF2B5EF4-FFF2-40B4-BE49-F238E27FC236}">
                <a16:creationId xmlns:a16="http://schemas.microsoft.com/office/drawing/2014/main" id="{DF1B266C-61DC-4C5B-BB72-B62884079968}"/>
              </a:ext>
            </a:extLst>
          </p:cNvPr>
          <p:cNvSpPr txBox="1"/>
          <p:nvPr/>
        </p:nvSpPr>
        <p:spPr>
          <a:xfrm>
            <a:off x="5553169" y="3379657"/>
            <a:ext cx="3707460" cy="507831"/>
          </a:xfrm>
          <a:prstGeom prst="rect">
            <a:avLst/>
          </a:prstGeom>
          <a:noFill/>
        </p:spPr>
        <p:txBody>
          <a:bodyPr wrap="square" rtlCol="0">
            <a:spAutoFit/>
          </a:bodyPr>
          <a:lstStyle/>
          <a:p>
            <a:r>
              <a:rPr lang="en-US" sz="900" dirty="0">
                <a:solidFill>
                  <a:prstClr val="black"/>
                </a:solidFill>
                <a:latin typeface="Gill Sans MT"/>
              </a:rPr>
              <a:t>Figure. NASA </a:t>
            </a:r>
            <a:r>
              <a:rPr lang="en-US" sz="900" dirty="0">
                <a:hlinkClick r:id="rId3"/>
              </a:rPr>
              <a:t>https://earthobservatory.nasa.gov/images/82372/typhoon-haiyan-approaches-vietnam</a:t>
            </a:r>
            <a:endParaRPr lang="en-US" sz="900" dirty="0">
              <a:solidFill>
                <a:prstClr val="black"/>
              </a:solidFill>
              <a:latin typeface="Gill Sans MT"/>
            </a:endParaRPr>
          </a:p>
        </p:txBody>
      </p:sp>
      <p:pic>
        <p:nvPicPr>
          <p:cNvPr id="5" name="Picture 4">
            <a:extLst>
              <a:ext uri="{FF2B5EF4-FFF2-40B4-BE49-F238E27FC236}">
                <a16:creationId xmlns:a16="http://schemas.microsoft.com/office/drawing/2014/main" id="{A7F9A3A6-33AB-47C9-B76E-B9C05B04B273}"/>
              </a:ext>
            </a:extLst>
          </p:cNvPr>
          <p:cNvPicPr>
            <a:picLocks noChangeAspect="1"/>
          </p:cNvPicPr>
          <p:nvPr/>
        </p:nvPicPr>
        <p:blipFill rotWithShape="1">
          <a:blip r:embed="rId4">
            <a:extLst>
              <a:ext uri="{28A0092B-C50C-407E-A947-70E740481C1C}">
                <a14:useLocalDpi xmlns:a14="http://schemas.microsoft.com/office/drawing/2010/main" val="0"/>
              </a:ext>
            </a:extLst>
          </a:blip>
          <a:srcRect r="15647"/>
          <a:stretch/>
        </p:blipFill>
        <p:spPr>
          <a:xfrm>
            <a:off x="5607475" y="1035285"/>
            <a:ext cx="3284049" cy="2335937"/>
          </a:xfrm>
          <a:prstGeom prst="rect">
            <a:avLst/>
          </a:prstGeom>
        </p:spPr>
      </p:pic>
      <p:sp>
        <p:nvSpPr>
          <p:cNvPr id="6" name="Rectangle 5">
            <a:extLst>
              <a:ext uri="{FF2B5EF4-FFF2-40B4-BE49-F238E27FC236}">
                <a16:creationId xmlns:a16="http://schemas.microsoft.com/office/drawing/2014/main" id="{805FE580-8FFD-4F23-8E1B-F011E76048B6}"/>
              </a:ext>
            </a:extLst>
          </p:cNvPr>
          <p:cNvSpPr/>
          <p:nvPr/>
        </p:nvSpPr>
        <p:spPr>
          <a:xfrm>
            <a:off x="252476" y="6261591"/>
            <a:ext cx="5587977" cy="523220"/>
          </a:xfrm>
          <a:prstGeom prst="rect">
            <a:avLst/>
          </a:prstGeom>
        </p:spPr>
        <p:txBody>
          <a:bodyPr wrap="square">
            <a:spAutoFit/>
          </a:bodyPr>
          <a:lstStyle/>
          <a:p>
            <a:r>
              <a:rPr lang="en-US" sz="1400" dirty="0">
                <a:solidFill>
                  <a:srgbClr val="635C5B"/>
                </a:solidFill>
              </a:rPr>
              <a:t>Source: </a:t>
            </a:r>
            <a:r>
              <a:rPr lang="en-US" sz="1400" dirty="0" err="1">
                <a:solidFill>
                  <a:srgbClr val="635C5B"/>
                </a:solidFill>
              </a:rPr>
              <a:t>Kuntson</a:t>
            </a:r>
            <a:r>
              <a:rPr lang="en-US" sz="1400" dirty="0">
                <a:solidFill>
                  <a:srgbClr val="635C5B"/>
                </a:solidFill>
              </a:rPr>
              <a:t>, et. al., 2010, Tropical Cyclones and Climate Change, Nature Geoscience</a:t>
            </a:r>
          </a:p>
        </p:txBody>
      </p:sp>
      <p:sp>
        <p:nvSpPr>
          <p:cNvPr id="9" name="TextBox 8">
            <a:extLst>
              <a:ext uri="{FF2B5EF4-FFF2-40B4-BE49-F238E27FC236}">
                <a16:creationId xmlns:a16="http://schemas.microsoft.com/office/drawing/2014/main" id="{CEA721AA-32E3-4ED5-BA2E-1077D5C91C4C}"/>
              </a:ext>
            </a:extLst>
          </p:cNvPr>
          <p:cNvSpPr txBox="1"/>
          <p:nvPr/>
        </p:nvSpPr>
        <p:spPr>
          <a:xfrm>
            <a:off x="5603081" y="5205413"/>
            <a:ext cx="90488"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a16="http://schemas.microsoft.com/office/drawing/2014/main" id="{D60C3A67-1606-4777-BE84-5BF3B446305C}"/>
              </a:ext>
            </a:extLst>
          </p:cNvPr>
          <p:cNvSpPr txBox="1"/>
          <p:nvPr/>
        </p:nvSpPr>
        <p:spPr>
          <a:xfrm>
            <a:off x="5603081" y="6446257"/>
            <a:ext cx="3288443" cy="369332"/>
          </a:xfrm>
          <a:prstGeom prst="rect">
            <a:avLst/>
          </a:prstGeom>
          <a:noFill/>
        </p:spPr>
        <p:txBody>
          <a:bodyPr wrap="square" rtlCol="0">
            <a:spAutoFit/>
          </a:bodyPr>
          <a:lstStyle/>
          <a:p>
            <a:r>
              <a:rPr lang="en-US" sz="900" dirty="0"/>
              <a:t>Source. </a:t>
            </a:r>
            <a:r>
              <a:rPr lang="en-US" sz="900" dirty="0" err="1"/>
              <a:t>Citynoise</a:t>
            </a:r>
            <a:r>
              <a:rPr lang="en-US" sz="900" dirty="0"/>
              <a:t> at English Wikipedia, CC BY-SA 3.0, https://commons.wikimedia.org/w/index.php?curid=18049077</a:t>
            </a:r>
          </a:p>
        </p:txBody>
      </p:sp>
      <p:pic>
        <p:nvPicPr>
          <p:cNvPr id="17" name="Picture 16" descr="A picture containing text, map&#10;&#10;Description automatically generated">
            <a:extLst>
              <a:ext uri="{FF2B5EF4-FFF2-40B4-BE49-F238E27FC236}">
                <a16:creationId xmlns:a16="http://schemas.microsoft.com/office/drawing/2014/main" id="{8BB8454F-6761-4BF7-B965-36655667ABD7}"/>
              </a:ext>
            </a:extLst>
          </p:cNvPr>
          <p:cNvPicPr>
            <a:picLocks noChangeAspect="1"/>
          </p:cNvPicPr>
          <p:nvPr/>
        </p:nvPicPr>
        <p:blipFill>
          <a:blip r:embed="rId5"/>
          <a:stretch>
            <a:fillRect/>
          </a:stretch>
        </p:blipFill>
        <p:spPr>
          <a:xfrm>
            <a:off x="5184065" y="3895923"/>
            <a:ext cx="3707459" cy="2517364"/>
          </a:xfrm>
          <a:prstGeom prst="rect">
            <a:avLst/>
          </a:prstGeom>
        </p:spPr>
      </p:pic>
    </p:spTree>
    <p:extLst>
      <p:ext uri="{BB962C8B-B14F-4D97-AF65-F5344CB8AC3E}">
        <p14:creationId xmlns:p14="http://schemas.microsoft.com/office/powerpoint/2010/main" val="408354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B14817-E853-42E6-BC12-3664F229D7BE}"/>
              </a:ext>
            </a:extLst>
          </p:cNvPr>
          <p:cNvSpPr>
            <a:spLocks noGrp="1"/>
          </p:cNvSpPr>
          <p:nvPr>
            <p:ph idx="1"/>
          </p:nvPr>
        </p:nvSpPr>
        <p:spPr>
          <a:xfrm>
            <a:off x="319178" y="1186774"/>
            <a:ext cx="3198962" cy="3419731"/>
          </a:xfrm>
        </p:spPr>
        <p:txBody>
          <a:bodyPr>
            <a:normAutofit lnSpcReduction="10000"/>
          </a:bodyPr>
          <a:lstStyle/>
          <a:p>
            <a:pPr marL="0" indent="0">
              <a:buNone/>
            </a:pPr>
            <a:r>
              <a:rPr lang="en-US" sz="2200" i="1" dirty="0"/>
              <a:t>Climate Forecasts</a:t>
            </a:r>
            <a:r>
              <a:rPr lang="en-US" sz="2400" i="1" dirty="0"/>
              <a:t>:</a:t>
            </a:r>
          </a:p>
          <a:p>
            <a:r>
              <a:rPr lang="en-US" sz="2400" dirty="0"/>
              <a:t>Atmospheric water-holding increases roughly exponentially with temperature.</a:t>
            </a:r>
          </a:p>
          <a:p>
            <a:r>
              <a:rPr lang="en-US" sz="2400" dirty="0"/>
              <a:t>Observations confirm theory.</a:t>
            </a:r>
          </a:p>
          <a:p>
            <a:endParaRPr lang="en-US" sz="2400" dirty="0"/>
          </a:p>
        </p:txBody>
      </p:sp>
      <p:sp>
        <p:nvSpPr>
          <p:cNvPr id="3" name="Title 2">
            <a:extLst>
              <a:ext uri="{FF2B5EF4-FFF2-40B4-BE49-F238E27FC236}">
                <a16:creationId xmlns:a16="http://schemas.microsoft.com/office/drawing/2014/main" id="{3AEDEC04-4F53-45B1-A5EB-73C51A99B436}"/>
              </a:ext>
            </a:extLst>
          </p:cNvPr>
          <p:cNvSpPr>
            <a:spLocks noGrp="1"/>
          </p:cNvSpPr>
          <p:nvPr>
            <p:ph type="title"/>
          </p:nvPr>
        </p:nvSpPr>
        <p:spPr/>
        <p:txBody>
          <a:bodyPr/>
          <a:lstStyle/>
          <a:p>
            <a:r>
              <a:rPr lang="en-US" dirty="0"/>
              <a:t>Natural Threats: Extreme Precipitation</a:t>
            </a:r>
          </a:p>
        </p:txBody>
      </p:sp>
      <p:sp>
        <p:nvSpPr>
          <p:cNvPr id="5" name="TextBox 4">
            <a:extLst>
              <a:ext uri="{FF2B5EF4-FFF2-40B4-BE49-F238E27FC236}">
                <a16:creationId xmlns:a16="http://schemas.microsoft.com/office/drawing/2014/main" id="{B71A304E-863A-4D9B-85D0-AC03B61E81A7}"/>
              </a:ext>
            </a:extLst>
          </p:cNvPr>
          <p:cNvSpPr txBox="1"/>
          <p:nvPr/>
        </p:nvSpPr>
        <p:spPr>
          <a:xfrm>
            <a:off x="5366709" y="3375703"/>
            <a:ext cx="3530222" cy="569387"/>
          </a:xfrm>
          <a:prstGeom prst="rect">
            <a:avLst/>
          </a:prstGeom>
          <a:noFill/>
        </p:spPr>
        <p:txBody>
          <a:bodyPr wrap="square" rtlCol="0">
            <a:spAutoFit/>
          </a:bodyPr>
          <a:lstStyle/>
          <a:p>
            <a:r>
              <a:rPr lang="en-US" sz="1100" dirty="0"/>
              <a:t>Mekong River flooding threat to distribution infrastructure in Vientiane, Lao PDR</a:t>
            </a:r>
          </a:p>
          <a:p>
            <a:r>
              <a:rPr lang="en-US" sz="900" dirty="0">
                <a:solidFill>
                  <a:prstClr val="black"/>
                </a:solidFill>
                <a:latin typeface="Gill Sans MT"/>
              </a:rPr>
              <a:t>Photo: Sherry Stout, NREL </a:t>
            </a:r>
          </a:p>
        </p:txBody>
      </p:sp>
      <p:sp>
        <p:nvSpPr>
          <p:cNvPr id="6" name="Content Placeholder 1">
            <a:extLst>
              <a:ext uri="{FF2B5EF4-FFF2-40B4-BE49-F238E27FC236}">
                <a16:creationId xmlns:a16="http://schemas.microsoft.com/office/drawing/2014/main" id="{DDFC006E-0C35-4CA1-84EE-B3EA749678B1}"/>
              </a:ext>
            </a:extLst>
          </p:cNvPr>
          <p:cNvSpPr txBox="1">
            <a:spLocks/>
          </p:cNvSpPr>
          <p:nvPr/>
        </p:nvSpPr>
        <p:spPr>
          <a:xfrm>
            <a:off x="319178" y="4190320"/>
            <a:ext cx="4891920" cy="2339631"/>
          </a:xfrm>
          <a:prstGeom prst="rect">
            <a:avLst/>
          </a:prstGeom>
        </p:spPr>
        <p:txBody>
          <a:bodyPr vert="horz" lIns="91440" tIns="45720" rIns="91440" bIns="45720" rtlCol="0">
            <a:normAutofit fontScale="85000" lnSpcReduction="20000"/>
          </a:bodyPr>
          <a:lst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mn-lt"/>
                <a:ea typeface="+mn-ea"/>
                <a:cs typeface="Gill Sans MT"/>
              </a:defRPr>
            </a:lvl1pPr>
            <a:lvl2pPr marL="684213" indent="-230188" algn="l" defTabSz="457200" rtl="0" eaLnBrk="1" latinLnBrk="0" hangingPunct="1">
              <a:spcBef>
                <a:spcPts val="0"/>
              </a:spcBef>
              <a:spcAft>
                <a:spcPts val="1200"/>
              </a:spcAft>
              <a:buFont typeface="Arial"/>
              <a:buChar char="–"/>
              <a:defRPr sz="1800" b="0" i="0" kern="1200">
                <a:solidFill>
                  <a:srgbClr val="635C5B"/>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solidFill>
                  <a:schemeClr val="tx1"/>
                </a:solidFill>
              </a:rPr>
              <a:t>Greenhouse gas increases have contributed to observed heavy precipitation event intensification</a:t>
            </a:r>
          </a:p>
          <a:p>
            <a:endParaRPr lang="en-US" sz="2400" dirty="0"/>
          </a:p>
          <a:p>
            <a:endParaRPr lang="en-US" sz="2200" dirty="0"/>
          </a:p>
          <a:p>
            <a:pPr marL="0" indent="0">
              <a:buNone/>
            </a:pPr>
            <a:r>
              <a:rPr lang="en-US" sz="1500" dirty="0"/>
              <a:t>Source: Seung-Ki Min, et. al., 2011, Human contribution to more-intense precipitation extremes, </a:t>
            </a:r>
            <a:r>
              <a:rPr lang="en-US" sz="1500" i="1" dirty="0"/>
              <a:t>Nature</a:t>
            </a:r>
            <a:endParaRPr lang="en-US" sz="1500" dirty="0"/>
          </a:p>
          <a:p>
            <a:pPr marL="0" indent="0">
              <a:buNone/>
            </a:pPr>
            <a:endParaRPr lang="en-US" sz="2400" dirty="0"/>
          </a:p>
        </p:txBody>
      </p:sp>
      <p:pic>
        <p:nvPicPr>
          <p:cNvPr id="11" name="Picture 10">
            <a:extLst>
              <a:ext uri="{FF2B5EF4-FFF2-40B4-BE49-F238E27FC236}">
                <a16:creationId xmlns:a16="http://schemas.microsoft.com/office/drawing/2014/main" id="{8FDE4D07-1D08-4408-BCC5-DADE1D586948}"/>
              </a:ext>
            </a:extLst>
          </p:cNvPr>
          <p:cNvPicPr>
            <a:picLocks noChangeAspect="1"/>
          </p:cNvPicPr>
          <p:nvPr/>
        </p:nvPicPr>
        <p:blipFill rotWithShape="1">
          <a:blip r:embed="rId3"/>
          <a:srcRect l="12929" t="50000" r="11905" b="10505"/>
          <a:stretch/>
        </p:blipFill>
        <p:spPr>
          <a:xfrm>
            <a:off x="5366709" y="3892945"/>
            <a:ext cx="3091795" cy="2320795"/>
          </a:xfrm>
          <a:prstGeom prst="rect">
            <a:avLst/>
          </a:prstGeom>
        </p:spPr>
      </p:pic>
      <p:sp>
        <p:nvSpPr>
          <p:cNvPr id="8" name="TextBox 7">
            <a:extLst>
              <a:ext uri="{FF2B5EF4-FFF2-40B4-BE49-F238E27FC236}">
                <a16:creationId xmlns:a16="http://schemas.microsoft.com/office/drawing/2014/main" id="{BA19CEE9-B01D-4CEA-AA55-B400AAE7F20B}"/>
              </a:ext>
            </a:extLst>
          </p:cNvPr>
          <p:cNvSpPr txBox="1"/>
          <p:nvPr/>
        </p:nvSpPr>
        <p:spPr>
          <a:xfrm>
            <a:off x="5294601" y="6254628"/>
            <a:ext cx="3530222" cy="369332"/>
          </a:xfrm>
          <a:prstGeom prst="rect">
            <a:avLst/>
          </a:prstGeom>
          <a:noFill/>
        </p:spPr>
        <p:txBody>
          <a:bodyPr wrap="square" rtlCol="0">
            <a:spAutoFit/>
          </a:bodyPr>
          <a:lstStyle/>
          <a:p>
            <a:r>
              <a:rPr lang="en-US" sz="600" i="1" dirty="0"/>
              <a:t>Source: Vergara, Walter; Scholz, Sebastian M.. 2011. Assessment of the Risk of Amazon Dieback. A World Bank study. World Bank. © World Bank. https://openknowledge.worldbank.org/handle/10986/2531 License: CC BY 3.0 IGO.</a:t>
            </a:r>
            <a:endParaRPr lang="en-US" sz="600" dirty="0"/>
          </a:p>
        </p:txBody>
      </p:sp>
      <p:pic>
        <p:nvPicPr>
          <p:cNvPr id="10" name="Picture 9" descr="A bridge over a body of water&#10;&#10;Description automatically generated">
            <a:extLst>
              <a:ext uri="{FF2B5EF4-FFF2-40B4-BE49-F238E27FC236}">
                <a16:creationId xmlns:a16="http://schemas.microsoft.com/office/drawing/2014/main" id="{EF524452-28B7-4E44-BEA2-A9B47A1BA5D8}"/>
              </a:ext>
            </a:extLst>
          </p:cNvPr>
          <p:cNvPicPr>
            <a:picLocks noChangeAspect="1"/>
          </p:cNvPicPr>
          <p:nvPr/>
        </p:nvPicPr>
        <p:blipFill rotWithShape="1">
          <a:blip r:embed="rId4"/>
          <a:srcRect l="-1334" t="5711" b="8227"/>
          <a:stretch/>
        </p:blipFill>
        <p:spPr>
          <a:xfrm>
            <a:off x="5437239" y="1186774"/>
            <a:ext cx="2930013" cy="2148041"/>
          </a:xfrm>
          <a:prstGeom prst="rect">
            <a:avLst/>
          </a:prstGeom>
        </p:spPr>
      </p:pic>
    </p:spTree>
    <p:extLst>
      <p:ext uri="{BB962C8B-B14F-4D97-AF65-F5344CB8AC3E}">
        <p14:creationId xmlns:p14="http://schemas.microsoft.com/office/powerpoint/2010/main" val="74500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FDCC98-6064-40CE-A751-5222BA60BF37}"/>
              </a:ext>
            </a:extLst>
          </p:cNvPr>
          <p:cNvSpPr>
            <a:spLocks noGrp="1"/>
          </p:cNvSpPr>
          <p:nvPr>
            <p:ph idx="1"/>
          </p:nvPr>
        </p:nvSpPr>
        <p:spPr>
          <a:xfrm>
            <a:off x="293298" y="1085825"/>
            <a:ext cx="8678174" cy="5304817"/>
          </a:xfrm>
        </p:spPr>
        <p:txBody>
          <a:bodyPr>
            <a:normAutofit/>
          </a:bodyPr>
          <a:lstStyle/>
          <a:p>
            <a:pPr marL="0" indent="0">
              <a:buNone/>
            </a:pPr>
            <a:r>
              <a:rPr lang="en-US" sz="2400" dirty="0"/>
              <a:t>Observed and Projected Global Average Temperature Change</a:t>
            </a:r>
          </a:p>
        </p:txBody>
      </p:sp>
      <p:sp>
        <p:nvSpPr>
          <p:cNvPr id="3" name="Title 2">
            <a:extLst>
              <a:ext uri="{FF2B5EF4-FFF2-40B4-BE49-F238E27FC236}">
                <a16:creationId xmlns:a16="http://schemas.microsoft.com/office/drawing/2014/main" id="{7D51A776-332C-4DAE-902A-F360908D88EB}"/>
              </a:ext>
            </a:extLst>
          </p:cNvPr>
          <p:cNvSpPr>
            <a:spLocks noGrp="1"/>
          </p:cNvSpPr>
          <p:nvPr>
            <p:ph type="title"/>
          </p:nvPr>
        </p:nvSpPr>
        <p:spPr/>
        <p:txBody>
          <a:bodyPr/>
          <a:lstStyle/>
          <a:p>
            <a:r>
              <a:rPr lang="en-US" dirty="0"/>
              <a:t>Natural Threats: Extreme Heat</a:t>
            </a:r>
          </a:p>
        </p:txBody>
      </p:sp>
      <p:pic>
        <p:nvPicPr>
          <p:cNvPr id="4" name="Content Placeholder 2">
            <a:extLst>
              <a:ext uri="{FF2B5EF4-FFF2-40B4-BE49-F238E27FC236}">
                <a16:creationId xmlns:a16="http://schemas.microsoft.com/office/drawing/2014/main" id="{456301CC-F308-47D6-9CB2-CC9059A285A5}"/>
              </a:ext>
            </a:extLst>
          </p:cNvPr>
          <p:cNvPicPr>
            <a:picLocks noChangeAspect="1"/>
          </p:cNvPicPr>
          <p:nvPr/>
        </p:nvPicPr>
        <p:blipFill rotWithShape="1">
          <a:blip r:embed="rId3">
            <a:extLst>
              <a:ext uri="{28A0092B-C50C-407E-A947-70E740481C1C}">
                <a14:useLocalDpi xmlns:a14="http://schemas.microsoft.com/office/drawing/2010/main" val="0"/>
              </a:ext>
            </a:extLst>
          </a:blip>
          <a:srcRect l="4432" t="1004" b="59233"/>
          <a:stretch/>
        </p:blipFill>
        <p:spPr>
          <a:xfrm>
            <a:off x="1836457" y="1507582"/>
            <a:ext cx="5471086" cy="2599009"/>
          </a:xfrm>
          <a:prstGeom prst="rect">
            <a:avLst/>
          </a:prstGeom>
        </p:spPr>
      </p:pic>
      <p:pic>
        <p:nvPicPr>
          <p:cNvPr id="5" name="Content Placeholder 2">
            <a:extLst>
              <a:ext uri="{FF2B5EF4-FFF2-40B4-BE49-F238E27FC236}">
                <a16:creationId xmlns:a16="http://schemas.microsoft.com/office/drawing/2014/main" id="{E9C93EDE-0DB7-4A6B-A60F-8A4AA91C97C9}"/>
              </a:ext>
            </a:extLst>
          </p:cNvPr>
          <p:cNvPicPr>
            <a:picLocks noChangeAspect="1"/>
          </p:cNvPicPr>
          <p:nvPr/>
        </p:nvPicPr>
        <p:blipFill rotWithShape="1">
          <a:blip r:embed="rId3">
            <a:extLst>
              <a:ext uri="{28A0092B-C50C-407E-A947-70E740481C1C}">
                <a14:useLocalDpi xmlns:a14="http://schemas.microsoft.com/office/drawing/2010/main" val="0"/>
              </a:ext>
            </a:extLst>
          </a:blip>
          <a:srcRect l="4216" t="64069" b="894"/>
          <a:stretch/>
        </p:blipFill>
        <p:spPr>
          <a:xfrm>
            <a:off x="1440627" y="4146373"/>
            <a:ext cx="6383516" cy="2666026"/>
          </a:xfrm>
          <a:prstGeom prst="rect">
            <a:avLst/>
          </a:prstGeom>
        </p:spPr>
      </p:pic>
      <p:sp>
        <p:nvSpPr>
          <p:cNvPr id="6" name="TextBox 5">
            <a:extLst>
              <a:ext uri="{FF2B5EF4-FFF2-40B4-BE49-F238E27FC236}">
                <a16:creationId xmlns:a16="http://schemas.microsoft.com/office/drawing/2014/main" id="{AF433FDE-5E47-4D06-A918-0113F1069058}"/>
              </a:ext>
            </a:extLst>
          </p:cNvPr>
          <p:cNvSpPr txBox="1"/>
          <p:nvPr/>
        </p:nvSpPr>
        <p:spPr>
          <a:xfrm>
            <a:off x="293298" y="6519446"/>
            <a:ext cx="8957095" cy="307777"/>
          </a:xfrm>
          <a:prstGeom prst="rect">
            <a:avLst/>
          </a:prstGeom>
          <a:noFill/>
        </p:spPr>
        <p:txBody>
          <a:bodyPr wrap="square" rtlCol="0">
            <a:spAutoFit/>
          </a:bodyPr>
          <a:lstStyle/>
          <a:p>
            <a:r>
              <a:rPr lang="en-US" sz="1400" dirty="0">
                <a:solidFill>
                  <a:srgbClr val="635C5B"/>
                </a:solidFill>
              </a:rPr>
              <a:t>Source: IPCC AR5 WG2 Technical Summary</a:t>
            </a:r>
          </a:p>
        </p:txBody>
      </p:sp>
    </p:spTree>
    <p:extLst>
      <p:ext uri="{BB962C8B-B14F-4D97-AF65-F5344CB8AC3E}">
        <p14:creationId xmlns:p14="http://schemas.microsoft.com/office/powerpoint/2010/main" val="3834509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86A3B4-F7D2-46CF-8135-F2B25241E30E}"/>
              </a:ext>
            </a:extLst>
          </p:cNvPr>
          <p:cNvSpPr>
            <a:spLocks noGrp="1"/>
          </p:cNvSpPr>
          <p:nvPr>
            <p:ph idx="1"/>
          </p:nvPr>
        </p:nvSpPr>
        <p:spPr>
          <a:xfrm>
            <a:off x="366622" y="1233791"/>
            <a:ext cx="4599830" cy="5520447"/>
          </a:xfrm>
        </p:spPr>
        <p:txBody>
          <a:bodyPr>
            <a:normAutofit fontScale="85000" lnSpcReduction="20000"/>
          </a:bodyPr>
          <a:lstStyle/>
          <a:p>
            <a:r>
              <a:rPr lang="en-US" sz="2600" dirty="0"/>
              <a:t>Increased precipitation may not mean fewer droughts</a:t>
            </a:r>
          </a:p>
          <a:p>
            <a:r>
              <a:rPr lang="en-US" sz="2600" dirty="0"/>
              <a:t>Increases in temperature mean more severe droughts are possible</a:t>
            </a:r>
          </a:p>
          <a:p>
            <a:r>
              <a:rPr lang="en-US" sz="2600" dirty="0"/>
              <a:t>In presently dry regions, drought frequency will </a:t>
            </a:r>
            <a:r>
              <a:rPr lang="en-US" sz="2600" i="1" dirty="0"/>
              <a:t>likely</a:t>
            </a:r>
            <a:r>
              <a:rPr lang="en-US" sz="2600" dirty="0"/>
              <a:t> increase by the end of the 21</a:t>
            </a:r>
            <a:r>
              <a:rPr lang="en-US" sz="2600" baseline="30000" dirty="0"/>
              <a:t>st</a:t>
            </a:r>
            <a:r>
              <a:rPr lang="en-US" sz="2600" dirty="0"/>
              <a:t> century*</a:t>
            </a:r>
          </a:p>
          <a:p>
            <a:r>
              <a:rPr lang="en-US" sz="2600" dirty="0"/>
              <a:t>Drought can impact the frequency and intensity of secondary hazards such as wildfire and wind</a:t>
            </a:r>
          </a:p>
          <a:p>
            <a:pPr marL="0" indent="0">
              <a:buNone/>
            </a:pPr>
            <a:endParaRPr lang="en-US" sz="2600" dirty="0"/>
          </a:p>
          <a:p>
            <a:pPr marL="0" indent="0">
              <a:buNone/>
            </a:pPr>
            <a:endParaRPr lang="en-US" sz="2600" dirty="0"/>
          </a:p>
          <a:p>
            <a:pPr marL="0" indent="0">
              <a:buNone/>
            </a:pPr>
            <a:r>
              <a:rPr lang="en-US" sz="1500" i="1" dirty="0"/>
              <a:t>*Representative Concentration Pathway 8.5 IPCC AR5 WG2 Technical Summary</a:t>
            </a:r>
            <a:endParaRPr lang="en-US" sz="1500" dirty="0"/>
          </a:p>
        </p:txBody>
      </p:sp>
      <p:sp>
        <p:nvSpPr>
          <p:cNvPr id="3" name="Title 2">
            <a:extLst>
              <a:ext uri="{FF2B5EF4-FFF2-40B4-BE49-F238E27FC236}">
                <a16:creationId xmlns:a16="http://schemas.microsoft.com/office/drawing/2014/main" id="{76E2F653-641E-4950-835E-E6D3E38F114B}"/>
              </a:ext>
            </a:extLst>
          </p:cNvPr>
          <p:cNvSpPr>
            <a:spLocks noGrp="1"/>
          </p:cNvSpPr>
          <p:nvPr>
            <p:ph type="title"/>
          </p:nvPr>
        </p:nvSpPr>
        <p:spPr/>
        <p:txBody>
          <a:bodyPr/>
          <a:lstStyle/>
          <a:p>
            <a:r>
              <a:rPr lang="en-US" dirty="0"/>
              <a:t>Natural Threats: Drought</a:t>
            </a:r>
          </a:p>
        </p:txBody>
      </p:sp>
      <p:grpSp>
        <p:nvGrpSpPr>
          <p:cNvPr id="11" name="Group 10">
            <a:extLst>
              <a:ext uri="{FF2B5EF4-FFF2-40B4-BE49-F238E27FC236}">
                <a16:creationId xmlns:a16="http://schemas.microsoft.com/office/drawing/2014/main" id="{0A6D5C7B-CD26-44D5-8762-4B96C36B903B}"/>
              </a:ext>
            </a:extLst>
          </p:cNvPr>
          <p:cNvGrpSpPr/>
          <p:nvPr/>
        </p:nvGrpSpPr>
        <p:grpSpPr>
          <a:xfrm>
            <a:off x="4662070" y="102254"/>
            <a:ext cx="1676400" cy="1371600"/>
            <a:chOff x="957532" y="3429000"/>
            <a:chExt cx="1676400" cy="1371600"/>
          </a:xfrm>
        </p:grpSpPr>
        <p:pic>
          <p:nvPicPr>
            <p:cNvPr id="5" name="Graphic 4" descr="Water">
              <a:extLst>
                <a:ext uri="{FF2B5EF4-FFF2-40B4-BE49-F238E27FC236}">
                  <a16:creationId xmlns:a16="http://schemas.microsoft.com/office/drawing/2014/main" id="{3A675A6A-D6F0-4F12-AA1A-E0959E370C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532" y="3886200"/>
              <a:ext cx="914400" cy="914400"/>
            </a:xfrm>
            <a:prstGeom prst="rect">
              <a:avLst/>
            </a:prstGeom>
          </p:spPr>
        </p:pic>
        <p:pic>
          <p:nvPicPr>
            <p:cNvPr id="6" name="Graphic 5" descr="Water">
              <a:extLst>
                <a:ext uri="{FF2B5EF4-FFF2-40B4-BE49-F238E27FC236}">
                  <a16:creationId xmlns:a16="http://schemas.microsoft.com/office/drawing/2014/main" id="{001706B1-0C8F-4FD0-B6E2-6CF27F31C2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2332" y="3429000"/>
              <a:ext cx="914400" cy="914400"/>
            </a:xfrm>
            <a:prstGeom prst="rect">
              <a:avLst/>
            </a:prstGeom>
          </p:spPr>
        </p:pic>
        <p:pic>
          <p:nvPicPr>
            <p:cNvPr id="7" name="Graphic 6" descr="Water">
              <a:extLst>
                <a:ext uri="{FF2B5EF4-FFF2-40B4-BE49-F238E27FC236}">
                  <a16:creationId xmlns:a16="http://schemas.microsoft.com/office/drawing/2014/main" id="{D4DEC3A7-1487-4057-888F-5C9F4C490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9532" y="3733800"/>
              <a:ext cx="914400" cy="914400"/>
            </a:xfrm>
            <a:prstGeom prst="rect">
              <a:avLst/>
            </a:prstGeom>
          </p:spPr>
        </p:pic>
      </p:grpSp>
      <p:sp>
        <p:nvSpPr>
          <p:cNvPr id="8" name="Rectangle 7">
            <a:extLst>
              <a:ext uri="{FF2B5EF4-FFF2-40B4-BE49-F238E27FC236}">
                <a16:creationId xmlns:a16="http://schemas.microsoft.com/office/drawing/2014/main" id="{924CFDDF-572F-4A9B-8954-F294AFFAA52C}"/>
              </a:ext>
            </a:extLst>
          </p:cNvPr>
          <p:cNvSpPr/>
          <p:nvPr/>
        </p:nvSpPr>
        <p:spPr>
          <a:xfrm>
            <a:off x="4817133" y="4779659"/>
            <a:ext cx="3433314" cy="400110"/>
          </a:xfrm>
          <a:prstGeom prst="rect">
            <a:avLst/>
          </a:prstGeom>
        </p:spPr>
        <p:txBody>
          <a:bodyPr wrap="square">
            <a:spAutoFit/>
          </a:bodyPr>
          <a:lstStyle/>
          <a:p>
            <a:pPr>
              <a:spcAft>
                <a:spcPts val="1200"/>
              </a:spcAft>
            </a:pPr>
            <a:r>
              <a:rPr lang="en-US" sz="1000" dirty="0">
                <a:solidFill>
                  <a:srgbClr val="635C5B"/>
                </a:solidFill>
                <a:latin typeface="Gill Sans MT" panose="020B0502020104020203" pitchFamily="34" charset="0"/>
              </a:rPr>
              <a:t>Figure. Drought. Tomas Castelazo, </a:t>
            </a:r>
            <a:r>
              <a:rPr lang="en-US" sz="1000" dirty="0">
                <a:solidFill>
                  <a:srgbClr val="635C5B"/>
                </a:solidFill>
                <a:latin typeface="Gill Sans MT" panose="020B0502020104020203" pitchFamily="34" charset="0"/>
                <a:hlinkClick r:id="rId5">
                  <a:extLst>
                    <a:ext uri="{A12FA001-AC4F-418D-AE19-62706E023703}">
                      <ahyp:hlinkClr xmlns:ahyp="http://schemas.microsoft.com/office/drawing/2018/hyperlinkcolor" val="tx"/>
                    </a:ext>
                  </a:extLst>
                </a:hlinkClick>
              </a:rPr>
              <a:t>www.tomascastelazo.com</a:t>
            </a:r>
            <a:r>
              <a:rPr lang="en-US" sz="1000" dirty="0">
                <a:solidFill>
                  <a:srgbClr val="635C5B"/>
                </a:solidFill>
                <a:latin typeface="Gill Sans MT" panose="020B0502020104020203" pitchFamily="34" charset="0"/>
              </a:rPr>
              <a:t> / </a:t>
            </a:r>
            <a:r>
              <a:rPr lang="en-US" sz="1000" dirty="0">
                <a:solidFill>
                  <a:srgbClr val="635C5B"/>
                </a:solidFill>
                <a:latin typeface="Gill Sans MT" panose="020B0502020104020203" pitchFamily="34" charset="0"/>
                <a:hlinkClick r:id="rId6" tooltip="Main Page">
                  <a:extLst>
                    <a:ext uri="{A12FA001-AC4F-418D-AE19-62706E023703}">
                      <ahyp:hlinkClr xmlns:ahyp="http://schemas.microsoft.com/office/drawing/2018/hyperlinkcolor" val="tx"/>
                    </a:ext>
                  </a:extLst>
                </a:hlinkClick>
              </a:rPr>
              <a:t>Wikimedia Commons</a:t>
            </a:r>
            <a:endParaRPr lang="en-US" sz="1000" dirty="0">
              <a:solidFill>
                <a:srgbClr val="635C5B"/>
              </a:solidFill>
              <a:latin typeface="Gill Sans MT" panose="020B0502020104020203" pitchFamily="34" charset="0"/>
            </a:endParaRPr>
          </a:p>
        </p:txBody>
      </p:sp>
      <p:pic>
        <p:nvPicPr>
          <p:cNvPr id="10" name="Picture 9">
            <a:extLst>
              <a:ext uri="{FF2B5EF4-FFF2-40B4-BE49-F238E27FC236}">
                <a16:creationId xmlns:a16="http://schemas.microsoft.com/office/drawing/2014/main" id="{595C88C6-6F33-4590-BE4A-B7B29B0023D5}"/>
              </a:ext>
            </a:extLst>
          </p:cNvPr>
          <p:cNvPicPr>
            <a:picLocks noChangeAspect="1"/>
          </p:cNvPicPr>
          <p:nvPr/>
        </p:nvPicPr>
        <p:blipFill rotWithShape="1">
          <a:blip r:embed="rId7"/>
          <a:srcRect t="51916"/>
          <a:stretch/>
        </p:blipFill>
        <p:spPr>
          <a:xfrm>
            <a:off x="4817133" y="1713916"/>
            <a:ext cx="4100800" cy="2957740"/>
          </a:xfrm>
          <a:prstGeom prst="rect">
            <a:avLst/>
          </a:prstGeom>
        </p:spPr>
      </p:pic>
      <p:sp>
        <p:nvSpPr>
          <p:cNvPr id="4" name="TextBox 3">
            <a:extLst>
              <a:ext uri="{FF2B5EF4-FFF2-40B4-BE49-F238E27FC236}">
                <a16:creationId xmlns:a16="http://schemas.microsoft.com/office/drawing/2014/main" id="{0196EE4F-EDC2-41E1-B2DF-C947F7CA1D5E}"/>
              </a:ext>
            </a:extLst>
          </p:cNvPr>
          <p:cNvSpPr txBox="1"/>
          <p:nvPr/>
        </p:nvSpPr>
        <p:spPr>
          <a:xfrm>
            <a:off x="6034087" y="3809348"/>
            <a:ext cx="154646" cy="17210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557074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548983-543A-4D12-BAFD-67FC40C25EB9}"/>
              </a:ext>
            </a:extLst>
          </p:cNvPr>
          <p:cNvSpPr>
            <a:spLocks noGrp="1"/>
          </p:cNvSpPr>
          <p:nvPr>
            <p:ph idx="1"/>
          </p:nvPr>
        </p:nvSpPr>
        <p:spPr>
          <a:xfrm>
            <a:off x="350822" y="1168667"/>
            <a:ext cx="4429408" cy="5585571"/>
          </a:xfrm>
        </p:spPr>
        <p:txBody>
          <a:bodyPr>
            <a:normAutofit/>
          </a:bodyPr>
          <a:lstStyle/>
          <a:p>
            <a:r>
              <a:rPr lang="en-US" sz="2800" dirty="0"/>
              <a:t>Wildlife such as squirrels, birds, snakes, and others can pose a threat to power sector infrastructure.</a:t>
            </a:r>
          </a:p>
          <a:p>
            <a:pPr lvl="1"/>
            <a:r>
              <a:rPr lang="en-US" sz="2600" dirty="0"/>
              <a:t>This may be in the form of interactions with transmission and distribution lines or nesting in substations.</a:t>
            </a:r>
          </a:p>
        </p:txBody>
      </p:sp>
      <p:sp>
        <p:nvSpPr>
          <p:cNvPr id="3" name="Title 2">
            <a:extLst>
              <a:ext uri="{FF2B5EF4-FFF2-40B4-BE49-F238E27FC236}">
                <a16:creationId xmlns:a16="http://schemas.microsoft.com/office/drawing/2014/main" id="{BA341069-0965-4552-8885-A9E55B12ACA9}"/>
              </a:ext>
            </a:extLst>
          </p:cNvPr>
          <p:cNvSpPr>
            <a:spLocks noGrp="1"/>
          </p:cNvSpPr>
          <p:nvPr>
            <p:ph type="title"/>
          </p:nvPr>
        </p:nvSpPr>
        <p:spPr/>
        <p:txBody>
          <a:bodyPr/>
          <a:lstStyle/>
          <a:p>
            <a:r>
              <a:rPr lang="en-US" dirty="0"/>
              <a:t>Natural Threats: Wildlife Interactions</a:t>
            </a:r>
          </a:p>
        </p:txBody>
      </p:sp>
      <p:pic>
        <p:nvPicPr>
          <p:cNvPr id="4" name="Picture 2">
            <a:extLst>
              <a:ext uri="{FF2B5EF4-FFF2-40B4-BE49-F238E27FC236}">
                <a16:creationId xmlns:a16="http://schemas.microsoft.com/office/drawing/2014/main" id="{A0BA791A-F54E-47EF-996B-0C0DAED58DE6}"/>
              </a:ext>
            </a:extLst>
          </p:cNvPr>
          <p:cNvPicPr>
            <a:picLocks noChangeAspect="1" noChangeArrowheads="1"/>
          </p:cNvPicPr>
          <p:nvPr/>
        </p:nvPicPr>
        <p:blipFill>
          <a:blip r:embed="rId3"/>
          <a:srcRect/>
          <a:stretch/>
        </p:blipFill>
        <p:spPr bwMode="auto">
          <a:xfrm>
            <a:off x="4679069" y="1760646"/>
            <a:ext cx="3985769" cy="296208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09F5BF-2583-4047-932C-1EC23FC5EDC3}"/>
              </a:ext>
            </a:extLst>
          </p:cNvPr>
          <p:cNvSpPr txBox="1"/>
          <p:nvPr/>
        </p:nvSpPr>
        <p:spPr>
          <a:xfrm>
            <a:off x="4780230" y="4916895"/>
            <a:ext cx="4157162" cy="784830"/>
          </a:xfrm>
          <a:prstGeom prst="rect">
            <a:avLst/>
          </a:prstGeom>
          <a:noFill/>
        </p:spPr>
        <p:txBody>
          <a:bodyPr wrap="square" rtlCol="0">
            <a:spAutoFit/>
          </a:bodyPr>
          <a:lstStyle/>
          <a:p>
            <a:r>
              <a:rPr lang="en-US" sz="1200" dirty="0"/>
              <a:t>Squirrels have caused hundreds of times the number of power outages as humans.</a:t>
            </a:r>
            <a:r>
              <a:rPr lang="en-US" sz="1200" baseline="30000" dirty="0"/>
              <a:t>1</a:t>
            </a:r>
            <a:endParaRPr lang="en-US" sz="1200" baseline="30000" dirty="0">
              <a:hlinkClick r:id="rId4"/>
            </a:endParaRPr>
          </a:p>
          <a:p>
            <a:r>
              <a:rPr lang="en-US" sz="1050" i="1" dirty="0">
                <a:hlinkClick r:id="rId4"/>
              </a:rPr>
              <a:t>Photo: "Brave Squirrel II"</a:t>
            </a:r>
            <a:r>
              <a:rPr lang="en-US" sz="1050" i="1" dirty="0"/>
              <a:t> by </a:t>
            </a:r>
            <a:r>
              <a:rPr lang="en-US" sz="1050" i="1" dirty="0" err="1">
                <a:hlinkClick r:id="rId5"/>
              </a:rPr>
              <a:t>judy</a:t>
            </a:r>
            <a:r>
              <a:rPr lang="en-US" sz="1050" i="1" dirty="0">
                <a:hlinkClick r:id="rId5"/>
              </a:rPr>
              <a:t> h</a:t>
            </a:r>
            <a:r>
              <a:rPr lang="en-US" sz="1050" i="1" dirty="0"/>
              <a:t> is licensed under </a:t>
            </a:r>
            <a:r>
              <a:rPr lang="en-US" sz="1050" i="1" cap="all" dirty="0">
                <a:hlinkClick r:id="rId6"/>
              </a:rPr>
              <a:t>CC BY-NC-SA 2.0 </a:t>
            </a:r>
            <a:endParaRPr lang="en-US" sz="400" dirty="0">
              <a:latin typeface="Gill Sans MT" panose="020B0502020104020203" pitchFamily="34" charset="0"/>
            </a:endParaRPr>
          </a:p>
        </p:txBody>
      </p:sp>
      <p:sp>
        <p:nvSpPr>
          <p:cNvPr id="6" name="TextBox 5">
            <a:extLst>
              <a:ext uri="{FF2B5EF4-FFF2-40B4-BE49-F238E27FC236}">
                <a16:creationId xmlns:a16="http://schemas.microsoft.com/office/drawing/2014/main" id="{BE741048-1105-49B7-A4EE-3D2ECDC96ED0}"/>
              </a:ext>
            </a:extLst>
          </p:cNvPr>
          <p:cNvSpPr txBox="1"/>
          <p:nvPr/>
        </p:nvSpPr>
        <p:spPr>
          <a:xfrm>
            <a:off x="6332014" y="6365479"/>
            <a:ext cx="2811986" cy="276999"/>
          </a:xfrm>
          <a:prstGeom prst="rect">
            <a:avLst/>
          </a:prstGeom>
          <a:noFill/>
        </p:spPr>
        <p:txBody>
          <a:bodyPr wrap="square" rtlCol="0">
            <a:spAutoFit/>
          </a:bodyPr>
          <a:lstStyle/>
          <a:p>
            <a:r>
              <a:rPr lang="en-US" sz="1200" i="1" dirty="0"/>
              <a:t>1. https://cybersquirrel1.com/</a:t>
            </a:r>
          </a:p>
        </p:txBody>
      </p:sp>
    </p:spTree>
    <p:extLst>
      <p:ext uri="{BB962C8B-B14F-4D97-AF65-F5344CB8AC3E}">
        <p14:creationId xmlns:p14="http://schemas.microsoft.com/office/powerpoint/2010/main" val="1270062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5741" y="827782"/>
            <a:ext cx="6531964" cy="584775"/>
          </a:xfrm>
        </p:spPr>
        <p:txBody>
          <a:bodyPr/>
          <a:lstStyle/>
          <a:p>
            <a:r>
              <a:rPr lang="en-US" dirty="0"/>
              <a:t>Technological Threats</a:t>
            </a:r>
            <a:endParaRPr lang="en-US" dirty="0">
              <a:solidFill>
                <a:schemeClr val="bg1">
                  <a:lumMod val="65000"/>
                </a:schemeClr>
              </a:solidFill>
            </a:endParaRPr>
          </a:p>
        </p:txBody>
      </p:sp>
    </p:spTree>
    <p:extLst>
      <p:ext uri="{BB962C8B-B14F-4D97-AF65-F5344CB8AC3E}">
        <p14:creationId xmlns:p14="http://schemas.microsoft.com/office/powerpoint/2010/main" val="367002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1AE885-8C91-4A52-A857-A415A5405CFB}"/>
              </a:ext>
            </a:extLst>
          </p:cNvPr>
          <p:cNvSpPr>
            <a:spLocks noGrp="1"/>
          </p:cNvSpPr>
          <p:nvPr>
            <p:ph idx="1"/>
          </p:nvPr>
        </p:nvSpPr>
        <p:spPr>
          <a:xfrm>
            <a:off x="301926" y="1186774"/>
            <a:ext cx="3892074" cy="5304817"/>
          </a:xfrm>
        </p:spPr>
        <p:txBody>
          <a:bodyPr>
            <a:normAutofit/>
          </a:bodyPr>
          <a:lstStyle/>
          <a:p>
            <a:pPr marL="0" indent="0">
              <a:buNone/>
            </a:pPr>
            <a:r>
              <a:rPr lang="en-US" sz="2400" dirty="0"/>
              <a:t>Technological and human-caused threats involve unknown technological issues and human behavior and are therefore difficult to predict.</a:t>
            </a:r>
          </a:p>
          <a:p>
            <a:endParaRPr lang="en-US" sz="2400" dirty="0"/>
          </a:p>
        </p:txBody>
      </p:sp>
      <p:sp>
        <p:nvSpPr>
          <p:cNvPr id="3" name="Title 2">
            <a:extLst>
              <a:ext uri="{FF2B5EF4-FFF2-40B4-BE49-F238E27FC236}">
                <a16:creationId xmlns:a16="http://schemas.microsoft.com/office/drawing/2014/main" id="{929541CF-1332-49BF-A8F3-19D9D58BD076}"/>
              </a:ext>
            </a:extLst>
          </p:cNvPr>
          <p:cNvSpPr>
            <a:spLocks noGrp="1"/>
          </p:cNvSpPr>
          <p:nvPr>
            <p:ph type="title"/>
          </p:nvPr>
        </p:nvSpPr>
        <p:spPr/>
        <p:txBody>
          <a:bodyPr/>
          <a:lstStyle/>
          <a:p>
            <a:r>
              <a:rPr lang="en-US" dirty="0"/>
              <a:t>Technological and Human-caused Threats</a:t>
            </a:r>
          </a:p>
        </p:txBody>
      </p:sp>
      <p:pic>
        <p:nvPicPr>
          <p:cNvPr id="4" name="Picture 3">
            <a:extLst>
              <a:ext uri="{FF2B5EF4-FFF2-40B4-BE49-F238E27FC236}">
                <a16:creationId xmlns:a16="http://schemas.microsoft.com/office/drawing/2014/main" id="{346B0A01-DA28-473E-A5DC-00670AA9B3A2}"/>
              </a:ext>
            </a:extLst>
          </p:cNvPr>
          <p:cNvPicPr>
            <a:picLocks noChangeAspect="1"/>
          </p:cNvPicPr>
          <p:nvPr/>
        </p:nvPicPr>
        <p:blipFill>
          <a:blip r:embed="rId3"/>
          <a:srcRect/>
          <a:stretch/>
        </p:blipFill>
        <p:spPr>
          <a:xfrm>
            <a:off x="4572000" y="1186774"/>
            <a:ext cx="3254697" cy="4686764"/>
          </a:xfrm>
          <a:prstGeom prst="rect">
            <a:avLst/>
          </a:prstGeom>
        </p:spPr>
      </p:pic>
      <p:sp>
        <p:nvSpPr>
          <p:cNvPr id="5" name="Rectangle 4">
            <a:extLst>
              <a:ext uri="{FF2B5EF4-FFF2-40B4-BE49-F238E27FC236}">
                <a16:creationId xmlns:a16="http://schemas.microsoft.com/office/drawing/2014/main" id="{BAAEDF70-0043-4102-A45A-EFE97FAD8A70}"/>
              </a:ext>
            </a:extLst>
          </p:cNvPr>
          <p:cNvSpPr/>
          <p:nvPr/>
        </p:nvSpPr>
        <p:spPr>
          <a:xfrm>
            <a:off x="4572000" y="5906816"/>
            <a:ext cx="4797602" cy="677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Gill Sans MT"/>
                <a:ea typeface="+mn-ea"/>
                <a:cs typeface="+mn-cs"/>
              </a:rPr>
              <a:t>Image: Electricity Theft In India</a:t>
            </a:r>
          </a:p>
          <a:p>
            <a:pPr lvl="0">
              <a:defRPr/>
            </a:pPr>
            <a:r>
              <a:rPr lang="en-US" sz="1000" dirty="0">
                <a:solidFill>
                  <a:prstClr val="black"/>
                </a:solidFill>
                <a:latin typeface="Gill Sans MT"/>
              </a:rPr>
              <a:t>Photo. Braden </a:t>
            </a:r>
            <a:r>
              <a:rPr lang="en-US" sz="1000" dirty="0" err="1">
                <a:solidFill>
                  <a:prstClr val="black"/>
                </a:solidFill>
                <a:latin typeface="Gill Sans MT"/>
              </a:rPr>
              <a:t>Gunem</a:t>
            </a:r>
            <a:r>
              <a:rPr lang="en-US" sz="1000" dirty="0">
                <a:solidFill>
                  <a:prstClr val="black"/>
                </a:solidFill>
                <a:latin typeface="Gill Sans MT"/>
              </a:rPr>
              <a:t>, </a:t>
            </a:r>
            <a:r>
              <a:rPr lang="en-US" sz="1000" dirty="0">
                <a:solidFill>
                  <a:prstClr val="black"/>
                </a:solidFill>
                <a:latin typeface="Gill Sans MT"/>
                <a:hlinkClick r:id="rId4"/>
              </a:rPr>
              <a:t>https://www.nature.com/articles/nenergy201644#rightslink</a:t>
            </a:r>
            <a:endParaRPr lang="en-US" sz="1000" dirty="0">
              <a:solidFill>
                <a:prstClr val="black"/>
              </a:solidFill>
              <a:latin typeface="Gill Sans MT"/>
            </a:endParaRPr>
          </a:p>
          <a:p>
            <a:pPr lvl="0">
              <a:defRPr/>
            </a:pPr>
            <a:endParaRPr kumimoji="0" lang="en-US" sz="10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017085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F47984-D1B9-4CD0-B860-F2EA7B8303DB}"/>
              </a:ext>
            </a:extLst>
          </p:cNvPr>
          <p:cNvSpPr>
            <a:spLocks noGrp="1"/>
          </p:cNvSpPr>
          <p:nvPr>
            <p:ph type="title"/>
          </p:nvPr>
        </p:nvSpPr>
        <p:spPr/>
        <p:txBody>
          <a:bodyPr/>
          <a:lstStyle/>
          <a:p>
            <a:r>
              <a:rPr lang="en-US" dirty="0"/>
              <a:t>Technological Threats</a:t>
            </a:r>
          </a:p>
        </p:txBody>
      </p:sp>
      <p:pic>
        <p:nvPicPr>
          <p:cNvPr id="4" name="Picture 2" descr="TMI-Three Mile Island 2">
            <a:extLst>
              <a:ext uri="{FF2B5EF4-FFF2-40B4-BE49-F238E27FC236}">
                <a16:creationId xmlns:a16="http://schemas.microsoft.com/office/drawing/2014/main" id="{E5B4D515-2F8B-46FF-A41B-45F357EB5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00294"/>
            <a:ext cx="4555058" cy="262891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E5D816C5-620C-4893-B707-DCAE4F068B6D}"/>
              </a:ext>
            </a:extLst>
          </p:cNvPr>
          <p:cNvSpPr txBox="1"/>
          <p:nvPr/>
        </p:nvSpPr>
        <p:spPr>
          <a:xfrm>
            <a:off x="4555058" y="4290904"/>
            <a:ext cx="426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ill Sans MT"/>
                <a:ea typeface="+mn-ea"/>
                <a:cs typeface="+mn-cs"/>
              </a:rPr>
              <a:t>Figure. Three Mile Island Plant. </a:t>
            </a:r>
            <a:r>
              <a:rPr kumimoji="0" lang="en-US" sz="900" b="0" i="0" u="none" strike="noStrike" kern="1200" cap="none" spc="0" normalizeH="0" baseline="0" noProof="0" dirty="0">
                <a:ln>
                  <a:noFill/>
                </a:ln>
                <a:solidFill>
                  <a:prstClr val="black"/>
                </a:solidFill>
                <a:effectLst/>
                <a:uLnTx/>
                <a:uFillTx/>
                <a:latin typeface="Gill Sans MT"/>
                <a:ea typeface="+mn-ea"/>
                <a:cs typeface="+mn-cs"/>
                <a:hlinkClick r:id="rId3"/>
              </a:rPr>
              <a:t>http://www.world-nuclear.org/information-library/safety-and-security/safety-of-plants/three-mile-island-accident.aspx</a:t>
            </a:r>
            <a:r>
              <a:rPr kumimoji="0" lang="en-US" sz="900" b="0" i="0" u="none" strike="noStrike" kern="1200" cap="none" spc="0" normalizeH="0" baseline="0" noProof="0" dirty="0">
                <a:ln>
                  <a:noFill/>
                </a:ln>
                <a:solidFill>
                  <a:prstClr val="black"/>
                </a:solidFill>
                <a:effectLst/>
                <a:uLnTx/>
                <a:uFillTx/>
                <a:latin typeface="Gill Sans MT"/>
                <a:ea typeface="+mn-ea"/>
                <a:cs typeface="+mn-cs"/>
              </a:rPr>
              <a:t>    </a:t>
            </a:r>
          </a:p>
        </p:txBody>
      </p:sp>
      <p:sp>
        <p:nvSpPr>
          <p:cNvPr id="2" name="Content Placeholder 1">
            <a:extLst>
              <a:ext uri="{FF2B5EF4-FFF2-40B4-BE49-F238E27FC236}">
                <a16:creationId xmlns:a16="http://schemas.microsoft.com/office/drawing/2014/main" id="{A3E26DC0-8F2E-4ED4-B607-CDD226C6FCB0}"/>
              </a:ext>
            </a:extLst>
          </p:cNvPr>
          <p:cNvSpPr>
            <a:spLocks noGrp="1"/>
          </p:cNvSpPr>
          <p:nvPr>
            <p:ph idx="1"/>
          </p:nvPr>
        </p:nvSpPr>
        <p:spPr>
          <a:xfrm>
            <a:off x="321742" y="1136851"/>
            <a:ext cx="4555058" cy="5539994"/>
          </a:xfrm>
        </p:spPr>
        <p:txBody>
          <a:bodyPr>
            <a:normAutofit fontScale="92500"/>
          </a:bodyPr>
          <a:lstStyle/>
          <a:p>
            <a:pPr marL="0" indent="0">
              <a:buNone/>
            </a:pPr>
            <a:r>
              <a:rPr lang="en-US" sz="2400" b="1" dirty="0">
                <a:solidFill>
                  <a:srgbClr val="000000"/>
                </a:solidFill>
              </a:rPr>
              <a:t>Technological threats </a:t>
            </a:r>
            <a:r>
              <a:rPr lang="en-US" sz="2400" dirty="0">
                <a:solidFill>
                  <a:srgbClr val="000000"/>
                </a:solidFill>
              </a:rPr>
              <a:t>are non-natural threats that directly affect technology and infrastructure. </a:t>
            </a:r>
          </a:p>
          <a:p>
            <a:endParaRPr lang="en-US" sz="2400" dirty="0">
              <a:solidFill>
                <a:srgbClr val="000000"/>
              </a:solidFill>
            </a:endParaRPr>
          </a:p>
          <a:p>
            <a:pPr marL="0" indent="0">
              <a:buNone/>
            </a:pPr>
            <a:r>
              <a:rPr lang="en-US" sz="2400" dirty="0">
                <a:solidFill>
                  <a:srgbClr val="000000"/>
                </a:solidFill>
              </a:rPr>
              <a:t>Examples:</a:t>
            </a:r>
          </a:p>
          <a:p>
            <a:pPr marL="3175"/>
            <a:r>
              <a:rPr lang="en-US" sz="2600" dirty="0">
                <a:solidFill>
                  <a:srgbClr val="000000"/>
                </a:solidFill>
              </a:rPr>
              <a:t>Defects in materials</a:t>
            </a:r>
          </a:p>
          <a:p>
            <a:pPr marL="3175"/>
            <a:r>
              <a:rPr lang="en-US" sz="2600" dirty="0">
                <a:solidFill>
                  <a:srgbClr val="000000"/>
                </a:solidFill>
              </a:rPr>
              <a:t>Poor workmanship or design</a:t>
            </a:r>
          </a:p>
          <a:p>
            <a:pPr marL="3175"/>
            <a:r>
              <a:rPr lang="en-US" sz="2600" dirty="0">
                <a:solidFill>
                  <a:srgbClr val="000000"/>
                </a:solidFill>
              </a:rPr>
              <a:t>Fires from system faults</a:t>
            </a:r>
          </a:p>
          <a:p>
            <a:pPr marL="3175"/>
            <a:r>
              <a:rPr lang="en-US" sz="2600" dirty="0">
                <a:solidFill>
                  <a:srgbClr val="000000"/>
                </a:solidFill>
              </a:rPr>
              <a:t>Technology failures</a:t>
            </a:r>
          </a:p>
          <a:p>
            <a:pPr marL="3175"/>
            <a:r>
              <a:rPr lang="en-US" sz="2600" dirty="0">
                <a:solidFill>
                  <a:srgbClr val="000000"/>
                </a:solidFill>
              </a:rPr>
              <a:t>Unpredictable load shifts</a:t>
            </a:r>
          </a:p>
          <a:p>
            <a:pPr marL="3175"/>
            <a:r>
              <a:rPr lang="en-US" sz="2600" dirty="0">
                <a:solidFill>
                  <a:srgbClr val="000000"/>
                </a:solidFill>
              </a:rPr>
              <a:t>Aging infrastructure</a:t>
            </a:r>
          </a:p>
        </p:txBody>
      </p:sp>
    </p:spTree>
    <p:extLst>
      <p:ext uri="{BB962C8B-B14F-4D97-AF65-F5344CB8AC3E}">
        <p14:creationId xmlns:p14="http://schemas.microsoft.com/office/powerpoint/2010/main" val="82213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5741" y="827782"/>
            <a:ext cx="6531964" cy="584775"/>
          </a:xfrm>
        </p:spPr>
        <p:txBody>
          <a:bodyPr/>
          <a:lstStyle/>
          <a:p>
            <a:r>
              <a:rPr lang="en-US" dirty="0"/>
              <a:t>Human-Caused Threats</a:t>
            </a:r>
            <a:endParaRPr lang="en-US" dirty="0">
              <a:solidFill>
                <a:schemeClr val="bg1">
                  <a:lumMod val="65000"/>
                </a:schemeClr>
              </a:solidFill>
            </a:endParaRPr>
          </a:p>
        </p:txBody>
      </p:sp>
    </p:spTree>
    <p:extLst>
      <p:ext uri="{BB962C8B-B14F-4D97-AF65-F5344CB8AC3E}">
        <p14:creationId xmlns:p14="http://schemas.microsoft.com/office/powerpoint/2010/main" val="1712805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57D01-5873-45AC-94F9-D911BD28D3BE}"/>
              </a:ext>
            </a:extLst>
          </p:cNvPr>
          <p:cNvSpPr>
            <a:spLocks noGrp="1"/>
          </p:cNvSpPr>
          <p:nvPr>
            <p:ph idx="1"/>
          </p:nvPr>
        </p:nvSpPr>
        <p:spPr>
          <a:xfrm>
            <a:off x="257134" y="1207177"/>
            <a:ext cx="5099866" cy="5304817"/>
          </a:xfrm>
        </p:spPr>
        <p:txBody>
          <a:bodyPr/>
          <a:lstStyle/>
          <a:p>
            <a:r>
              <a:rPr lang="en-US" dirty="0"/>
              <a:t>There are different types of human threats.</a:t>
            </a:r>
          </a:p>
          <a:p>
            <a:r>
              <a:rPr lang="en-US" dirty="0"/>
              <a:t>Accidents are unintentional acts that can impact the power system. Common accidents include:</a:t>
            </a:r>
          </a:p>
          <a:p>
            <a:pPr lvl="1"/>
            <a:r>
              <a:rPr lang="en-US" dirty="0"/>
              <a:t>Accidental cutting of power lines</a:t>
            </a:r>
          </a:p>
          <a:p>
            <a:pPr lvl="1"/>
            <a:r>
              <a:rPr lang="en-US" dirty="0"/>
              <a:t>Vehicles hitting power poles and ground based electrical equipment</a:t>
            </a:r>
          </a:p>
          <a:p>
            <a:pPr lvl="1"/>
            <a:r>
              <a:rPr lang="en-US" dirty="0"/>
              <a:t>Electrical workers causing equipment failures</a:t>
            </a:r>
          </a:p>
          <a:p>
            <a:pPr lvl="1"/>
            <a:r>
              <a:rPr lang="en-US" dirty="0"/>
              <a:t>Informal electrical connections</a:t>
            </a:r>
          </a:p>
          <a:p>
            <a:r>
              <a:rPr lang="en-US" dirty="0"/>
              <a:t>Do accidents occur in your power sector?</a:t>
            </a:r>
          </a:p>
          <a:p>
            <a:pPr lvl="1"/>
            <a:r>
              <a:rPr lang="en-US" dirty="0"/>
              <a:t>We are sure they do!</a:t>
            </a:r>
          </a:p>
        </p:txBody>
      </p:sp>
      <p:sp>
        <p:nvSpPr>
          <p:cNvPr id="3" name="Title 2">
            <a:extLst>
              <a:ext uri="{FF2B5EF4-FFF2-40B4-BE49-F238E27FC236}">
                <a16:creationId xmlns:a16="http://schemas.microsoft.com/office/drawing/2014/main" id="{7F51C8DB-C95D-40F9-89E6-79D31E0074F5}"/>
              </a:ext>
            </a:extLst>
          </p:cNvPr>
          <p:cNvSpPr>
            <a:spLocks noGrp="1"/>
          </p:cNvSpPr>
          <p:nvPr>
            <p:ph type="title"/>
          </p:nvPr>
        </p:nvSpPr>
        <p:spPr/>
        <p:txBody>
          <a:bodyPr/>
          <a:lstStyle/>
          <a:p>
            <a:r>
              <a:rPr lang="en-US" dirty="0"/>
              <a:t>Human-Caused Threats: Accidents</a:t>
            </a:r>
          </a:p>
        </p:txBody>
      </p:sp>
      <p:grpSp>
        <p:nvGrpSpPr>
          <p:cNvPr id="4" name="Group 3">
            <a:extLst>
              <a:ext uri="{FF2B5EF4-FFF2-40B4-BE49-F238E27FC236}">
                <a16:creationId xmlns:a16="http://schemas.microsoft.com/office/drawing/2014/main" id="{ECF1C210-63F7-4FA3-A4E0-8E6F96604CB5}"/>
              </a:ext>
            </a:extLst>
          </p:cNvPr>
          <p:cNvGrpSpPr/>
          <p:nvPr/>
        </p:nvGrpSpPr>
        <p:grpSpPr>
          <a:xfrm>
            <a:off x="5277802" y="1041807"/>
            <a:ext cx="3866198" cy="3408599"/>
            <a:chOff x="5277802" y="1041807"/>
            <a:chExt cx="3866198" cy="3408599"/>
          </a:xfrm>
        </p:grpSpPr>
        <p:pic>
          <p:nvPicPr>
            <p:cNvPr id="5" name="Graphic 4" descr="Truck">
              <a:extLst>
                <a:ext uri="{FF2B5EF4-FFF2-40B4-BE49-F238E27FC236}">
                  <a16:creationId xmlns:a16="http://schemas.microsoft.com/office/drawing/2014/main" id="{D22972C2-412D-4812-AC9A-9886A49E54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7802" y="2112971"/>
              <a:ext cx="2337435" cy="2337435"/>
            </a:xfrm>
            <a:prstGeom prst="rect">
              <a:avLst/>
            </a:prstGeom>
          </p:spPr>
        </p:pic>
        <p:cxnSp>
          <p:nvCxnSpPr>
            <p:cNvPr id="6" name="Straight Connector 5">
              <a:extLst>
                <a:ext uri="{FF2B5EF4-FFF2-40B4-BE49-F238E27FC236}">
                  <a16:creationId xmlns:a16="http://schemas.microsoft.com/office/drawing/2014/main" id="{89A90526-77F0-47A6-80C3-D8FF8E2D556E}"/>
                </a:ext>
              </a:extLst>
            </p:cNvPr>
            <p:cNvCxnSpPr>
              <a:cxnSpLocks/>
            </p:cNvCxnSpPr>
            <p:nvPr/>
          </p:nvCxnSpPr>
          <p:spPr>
            <a:xfrm>
              <a:off x="7842408" y="1309224"/>
              <a:ext cx="0" cy="2563178"/>
            </a:xfrm>
            <a:prstGeom prst="line">
              <a:avLst/>
            </a:prstGeom>
            <a:noFill/>
            <a:ln w="177800" cap="flat" cmpd="sng" algn="ctr">
              <a:solidFill>
                <a:srgbClr val="663300"/>
              </a:solidFill>
              <a:prstDash val="solid"/>
            </a:ln>
            <a:effectLst>
              <a:outerShdw blurRad="40000" dist="20000" dir="5400000" rotWithShape="0">
                <a:srgbClr val="000000">
                  <a:alpha val="38000"/>
                </a:srgbClr>
              </a:outerShdw>
            </a:effectLst>
          </p:spPr>
        </p:cxnSp>
        <p:cxnSp>
          <p:nvCxnSpPr>
            <p:cNvPr id="7" name="Straight Connector 6">
              <a:extLst>
                <a:ext uri="{FF2B5EF4-FFF2-40B4-BE49-F238E27FC236}">
                  <a16:creationId xmlns:a16="http://schemas.microsoft.com/office/drawing/2014/main" id="{DD062BAD-E6CE-483F-8418-74B44892241B}"/>
                </a:ext>
              </a:extLst>
            </p:cNvPr>
            <p:cNvCxnSpPr>
              <a:cxnSpLocks/>
            </p:cNvCxnSpPr>
            <p:nvPr/>
          </p:nvCxnSpPr>
          <p:spPr>
            <a:xfrm>
              <a:off x="7173753" y="1375494"/>
              <a:ext cx="1237298" cy="0"/>
            </a:xfrm>
            <a:prstGeom prst="line">
              <a:avLst/>
            </a:prstGeom>
            <a:noFill/>
            <a:ln w="76200" cap="flat" cmpd="sng" algn="ctr">
              <a:solidFill>
                <a:srgbClr val="663300"/>
              </a:solidFill>
              <a:prstDash val="solid"/>
            </a:ln>
            <a:effectLst/>
          </p:spPr>
        </p:cxnSp>
        <p:cxnSp>
          <p:nvCxnSpPr>
            <p:cNvPr id="8" name="Straight Connector 7">
              <a:extLst>
                <a:ext uri="{FF2B5EF4-FFF2-40B4-BE49-F238E27FC236}">
                  <a16:creationId xmlns:a16="http://schemas.microsoft.com/office/drawing/2014/main" id="{EB097B45-5B13-4C66-9812-2EB4B73EADE6}"/>
                </a:ext>
              </a:extLst>
            </p:cNvPr>
            <p:cNvCxnSpPr>
              <a:cxnSpLocks/>
            </p:cNvCxnSpPr>
            <p:nvPr/>
          </p:nvCxnSpPr>
          <p:spPr>
            <a:xfrm>
              <a:off x="7176610" y="1671884"/>
              <a:ext cx="1237298" cy="0"/>
            </a:xfrm>
            <a:prstGeom prst="line">
              <a:avLst/>
            </a:prstGeom>
            <a:noFill/>
            <a:ln w="76200" cap="flat" cmpd="sng" algn="ctr">
              <a:solidFill>
                <a:srgbClr val="663300"/>
              </a:solidFill>
              <a:prstDash val="solid"/>
            </a:ln>
            <a:effectLst/>
          </p:spPr>
        </p:cxnSp>
        <p:cxnSp>
          <p:nvCxnSpPr>
            <p:cNvPr id="9" name="Straight Connector 8">
              <a:extLst>
                <a:ext uri="{FF2B5EF4-FFF2-40B4-BE49-F238E27FC236}">
                  <a16:creationId xmlns:a16="http://schemas.microsoft.com/office/drawing/2014/main" id="{262E2D8F-DC51-4E1B-B1F6-B18610FAABE7}"/>
                </a:ext>
              </a:extLst>
            </p:cNvPr>
            <p:cNvCxnSpPr/>
            <p:nvPr/>
          </p:nvCxnSpPr>
          <p:spPr>
            <a:xfrm flipV="1">
              <a:off x="7242333" y="1044754"/>
              <a:ext cx="745808" cy="330740"/>
            </a:xfrm>
            <a:prstGeom prst="line">
              <a:avLst/>
            </a:prstGeom>
            <a:noFill/>
            <a:ln w="25400" cap="flat" cmpd="sng" algn="ctr">
              <a:solidFill>
                <a:srgbClr val="002F6C"/>
              </a:solidFill>
              <a:prstDash val="solid"/>
            </a:ln>
            <a:effectLst>
              <a:outerShdw blurRad="40000" dist="20000" dir="5400000" rotWithShape="0">
                <a:srgbClr val="000000">
                  <a:alpha val="38000"/>
                </a:srgbClr>
              </a:outerShdw>
            </a:effectLst>
          </p:spPr>
        </p:cxnSp>
        <p:cxnSp>
          <p:nvCxnSpPr>
            <p:cNvPr id="10" name="Straight Connector 9">
              <a:extLst>
                <a:ext uri="{FF2B5EF4-FFF2-40B4-BE49-F238E27FC236}">
                  <a16:creationId xmlns:a16="http://schemas.microsoft.com/office/drawing/2014/main" id="{FFDD2E91-C54C-4B10-967A-BE54A95D7289}"/>
                </a:ext>
              </a:extLst>
            </p:cNvPr>
            <p:cNvCxnSpPr>
              <a:cxnSpLocks/>
            </p:cNvCxnSpPr>
            <p:nvPr/>
          </p:nvCxnSpPr>
          <p:spPr>
            <a:xfrm flipV="1">
              <a:off x="7173753" y="1062830"/>
              <a:ext cx="1237298" cy="598631"/>
            </a:xfrm>
            <a:prstGeom prst="line">
              <a:avLst/>
            </a:prstGeom>
            <a:noFill/>
            <a:ln w="25400" cap="flat" cmpd="sng" algn="ctr">
              <a:solidFill>
                <a:srgbClr val="002F6C"/>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22FBB988-E601-4AE8-964B-804899D5DE4E}"/>
                </a:ext>
              </a:extLst>
            </p:cNvPr>
            <p:cNvCxnSpPr/>
            <p:nvPr/>
          </p:nvCxnSpPr>
          <p:spPr>
            <a:xfrm flipV="1">
              <a:off x="8398192" y="1041807"/>
              <a:ext cx="745808" cy="330740"/>
            </a:xfrm>
            <a:prstGeom prst="line">
              <a:avLst/>
            </a:prstGeom>
            <a:noFill/>
            <a:ln w="25400" cap="flat" cmpd="sng" algn="ctr">
              <a:solidFill>
                <a:srgbClr val="002F6C"/>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A902797C-486A-4DF2-BE87-9BD9AB8723AD}"/>
                </a:ext>
              </a:extLst>
            </p:cNvPr>
            <p:cNvCxnSpPr/>
            <p:nvPr/>
          </p:nvCxnSpPr>
          <p:spPr>
            <a:xfrm flipV="1">
              <a:off x="8328183" y="1309224"/>
              <a:ext cx="745808" cy="330740"/>
            </a:xfrm>
            <a:prstGeom prst="line">
              <a:avLst/>
            </a:prstGeom>
            <a:noFill/>
            <a:ln w="25400" cap="flat" cmpd="sng" algn="ctr">
              <a:solidFill>
                <a:srgbClr val="002F6C"/>
              </a:solidFill>
              <a:prstDash val="solid"/>
            </a:ln>
            <a:effectLst>
              <a:outerShdw blurRad="40000" dist="20000" dir="5400000" rotWithShape="0">
                <a:srgbClr val="000000">
                  <a:alpha val="38000"/>
                </a:srgbClr>
              </a:outerShdw>
            </a:effectLst>
          </p:spPr>
        </p:cxnSp>
        <p:sp>
          <p:nvSpPr>
            <p:cNvPr id="13" name="Explosion: 8 Points 12">
              <a:extLst>
                <a:ext uri="{FF2B5EF4-FFF2-40B4-BE49-F238E27FC236}">
                  <a16:creationId xmlns:a16="http://schemas.microsoft.com/office/drawing/2014/main" id="{A0BB110F-2BA1-4D10-A173-38258998A48E}"/>
                </a:ext>
              </a:extLst>
            </p:cNvPr>
            <p:cNvSpPr/>
            <p:nvPr/>
          </p:nvSpPr>
          <p:spPr>
            <a:xfrm rot="5160951">
              <a:off x="6814632" y="3104420"/>
              <a:ext cx="1630354" cy="492320"/>
            </a:xfrm>
            <a:prstGeom prst="irregularSeal1">
              <a:avLst/>
            </a:prstGeom>
            <a:gradFill flip="none" rotWithShape="1">
              <a:gsLst>
                <a:gs pos="0">
                  <a:srgbClr val="FF0000"/>
                </a:gs>
                <a:gs pos="100000">
                  <a:srgbClr val="FFC000"/>
                </a:gs>
              </a:gsLst>
              <a:path path="circle">
                <a:fillToRect l="100000" t="100000"/>
              </a:path>
              <a:tileRect r="-100000" b="-100000"/>
            </a:gradFill>
            <a:ln w="9525" cap="flat" cmpd="sng" algn="ctr">
              <a:solidFill>
                <a:srgbClr val="002F6C">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Gill Sans MT"/>
                <a:ea typeface="+mn-ea"/>
                <a:cs typeface="+mn-cs"/>
              </a:endParaRPr>
            </a:p>
          </p:txBody>
        </p:sp>
      </p:grpSp>
    </p:spTree>
    <p:extLst>
      <p:ext uri="{BB962C8B-B14F-4D97-AF65-F5344CB8AC3E}">
        <p14:creationId xmlns:p14="http://schemas.microsoft.com/office/powerpoint/2010/main" val="971823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buNone/>
            </a:pPr>
            <a:r>
              <a:rPr lang="en-US" sz="3600" dirty="0"/>
              <a:t>Power Sector Threats:</a:t>
            </a:r>
          </a:p>
          <a:p>
            <a:pPr marL="457200" indent="-457200">
              <a:buFont typeface="+mj-lt"/>
              <a:buAutoNum type="arabicPeriod"/>
            </a:pPr>
            <a:r>
              <a:rPr lang="en-US" sz="3600" dirty="0"/>
              <a:t>Natural Threats</a:t>
            </a:r>
          </a:p>
          <a:p>
            <a:pPr marL="457200" indent="-457200">
              <a:buFont typeface="+mj-lt"/>
              <a:buAutoNum type="arabicPeriod"/>
            </a:pPr>
            <a:r>
              <a:rPr lang="en-US" sz="3600" dirty="0"/>
              <a:t>Technological Threats</a:t>
            </a:r>
          </a:p>
          <a:p>
            <a:pPr marL="457200" indent="-457200">
              <a:buFont typeface="+mj-lt"/>
              <a:buAutoNum type="arabicPeriod"/>
            </a:pPr>
            <a:r>
              <a:rPr lang="en-US" sz="3600" dirty="0"/>
              <a:t>Human-Caused Threats</a:t>
            </a:r>
          </a:p>
        </p:txBody>
      </p:sp>
      <p:sp>
        <p:nvSpPr>
          <p:cNvPr id="5" name="Title 4"/>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463061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57D01-5873-45AC-94F9-D911BD28D3BE}"/>
              </a:ext>
            </a:extLst>
          </p:cNvPr>
          <p:cNvSpPr>
            <a:spLocks noGrp="1"/>
          </p:cNvSpPr>
          <p:nvPr>
            <p:ph idx="1"/>
          </p:nvPr>
        </p:nvSpPr>
        <p:spPr>
          <a:xfrm>
            <a:off x="257134" y="1207177"/>
            <a:ext cx="4629232" cy="5304817"/>
          </a:xfrm>
        </p:spPr>
        <p:txBody>
          <a:bodyPr/>
          <a:lstStyle/>
          <a:p>
            <a:r>
              <a:rPr lang="en-US" dirty="0"/>
              <a:t>Due to a number of reasons, a lack of knowledge or experience of those working in the power sector can also be a threat to the system. </a:t>
            </a:r>
          </a:p>
          <a:p>
            <a:endParaRPr lang="en-US" dirty="0"/>
          </a:p>
          <a:p>
            <a:pPr marL="0" indent="0">
              <a:buNone/>
            </a:pPr>
            <a:r>
              <a:rPr lang="en-US" dirty="0"/>
              <a:t>Examples:</a:t>
            </a:r>
          </a:p>
          <a:p>
            <a:r>
              <a:rPr lang="en-US" dirty="0"/>
              <a:t>Lack of adequate worker training</a:t>
            </a:r>
          </a:p>
          <a:p>
            <a:r>
              <a:rPr lang="en-US" dirty="0"/>
              <a:t>Incompetence in system management </a:t>
            </a:r>
          </a:p>
          <a:p>
            <a:r>
              <a:rPr lang="en-US" dirty="0"/>
              <a:t>Lack of emergency plans</a:t>
            </a:r>
          </a:p>
        </p:txBody>
      </p:sp>
      <p:sp>
        <p:nvSpPr>
          <p:cNvPr id="3" name="Title 2">
            <a:extLst>
              <a:ext uri="{FF2B5EF4-FFF2-40B4-BE49-F238E27FC236}">
                <a16:creationId xmlns:a16="http://schemas.microsoft.com/office/drawing/2014/main" id="{7F51C8DB-C95D-40F9-89E6-79D31E0074F5}"/>
              </a:ext>
            </a:extLst>
          </p:cNvPr>
          <p:cNvSpPr>
            <a:spLocks noGrp="1"/>
          </p:cNvSpPr>
          <p:nvPr>
            <p:ph type="title"/>
          </p:nvPr>
        </p:nvSpPr>
        <p:spPr/>
        <p:txBody>
          <a:bodyPr/>
          <a:lstStyle/>
          <a:p>
            <a:r>
              <a:rPr lang="en-US" dirty="0"/>
              <a:t>Human-Caused Threats: Incompetence</a:t>
            </a:r>
          </a:p>
        </p:txBody>
      </p:sp>
      <p:sp>
        <p:nvSpPr>
          <p:cNvPr id="8" name="TextBox 7">
            <a:extLst>
              <a:ext uri="{FF2B5EF4-FFF2-40B4-BE49-F238E27FC236}">
                <a16:creationId xmlns:a16="http://schemas.microsoft.com/office/drawing/2014/main" id="{543E8BE9-9B07-454D-AA80-910F0555372F}"/>
              </a:ext>
            </a:extLst>
          </p:cNvPr>
          <p:cNvSpPr txBox="1"/>
          <p:nvPr/>
        </p:nvSpPr>
        <p:spPr>
          <a:xfrm>
            <a:off x="4986613" y="4974644"/>
            <a:ext cx="3724768" cy="415498"/>
          </a:xfrm>
          <a:prstGeom prst="rect">
            <a:avLst/>
          </a:prstGeom>
          <a:noFill/>
        </p:spPr>
        <p:txBody>
          <a:bodyPr wrap="square" rtlCol="0">
            <a:spAutoFit/>
          </a:bodyPr>
          <a:lstStyle/>
          <a:p>
            <a:r>
              <a:rPr lang="en-US" sz="1050" dirty="0">
                <a:hlinkClick r:id="rId2"/>
              </a:rPr>
              <a:t>Photo. "Control Room"</a:t>
            </a:r>
            <a:r>
              <a:rPr lang="en-US" sz="1050" dirty="0"/>
              <a:t> by </a:t>
            </a:r>
            <a:r>
              <a:rPr lang="en-US" sz="1050" dirty="0" err="1">
                <a:hlinkClick r:id="rId3"/>
              </a:rPr>
              <a:t>ellie</a:t>
            </a:r>
            <a:r>
              <a:rPr lang="en-US" sz="1050" dirty="0">
                <a:hlinkClick r:id="rId3"/>
              </a:rPr>
              <a:t> </a:t>
            </a:r>
            <a:r>
              <a:rPr lang="en-US" sz="1050" dirty="0" err="1">
                <a:hlinkClick r:id="rId3"/>
              </a:rPr>
              <a:t>vator</a:t>
            </a:r>
            <a:r>
              <a:rPr lang="en-US" sz="1050" dirty="0"/>
              <a:t> is licensed under </a:t>
            </a:r>
            <a:r>
              <a:rPr lang="en-US" sz="1050" cap="all" dirty="0">
                <a:hlinkClick r:id="rId4"/>
              </a:rPr>
              <a:t>CC BY-NC-ND 2.0 </a:t>
            </a:r>
            <a:endParaRPr lang="en-US" sz="1050" dirty="0"/>
          </a:p>
        </p:txBody>
      </p:sp>
      <p:grpSp>
        <p:nvGrpSpPr>
          <p:cNvPr id="10" name="Group 9">
            <a:extLst>
              <a:ext uri="{FF2B5EF4-FFF2-40B4-BE49-F238E27FC236}">
                <a16:creationId xmlns:a16="http://schemas.microsoft.com/office/drawing/2014/main" id="{6D9F72BA-4AC3-459F-9841-83803F4F0D34}"/>
              </a:ext>
            </a:extLst>
          </p:cNvPr>
          <p:cNvGrpSpPr/>
          <p:nvPr/>
        </p:nvGrpSpPr>
        <p:grpSpPr>
          <a:xfrm>
            <a:off x="5121435" y="2025690"/>
            <a:ext cx="3589945" cy="2782284"/>
            <a:chOff x="5121436" y="3107239"/>
            <a:chExt cx="3337068" cy="2502801"/>
          </a:xfrm>
        </p:grpSpPr>
        <p:pic>
          <p:nvPicPr>
            <p:cNvPr id="5" name="Picture 4">
              <a:extLst>
                <a:ext uri="{FF2B5EF4-FFF2-40B4-BE49-F238E27FC236}">
                  <a16:creationId xmlns:a16="http://schemas.microsoft.com/office/drawing/2014/main" id="{C738AC53-90D6-4FF6-964D-89D344771BA3}"/>
                </a:ext>
              </a:extLst>
            </p:cNvPr>
            <p:cNvPicPr>
              <a:picLocks noChangeAspect="1"/>
            </p:cNvPicPr>
            <p:nvPr/>
          </p:nvPicPr>
          <p:blipFill>
            <a:blip r:embed="rId5"/>
            <a:stretch>
              <a:fillRect/>
            </a:stretch>
          </p:blipFill>
          <p:spPr>
            <a:xfrm>
              <a:off x="5121436" y="3107239"/>
              <a:ext cx="3337068" cy="2502801"/>
            </a:xfrm>
            <a:prstGeom prst="rect">
              <a:avLst/>
            </a:prstGeom>
          </p:spPr>
        </p:pic>
        <p:pic>
          <p:nvPicPr>
            <p:cNvPr id="7" name="Graphic 6" descr="Confused person">
              <a:extLst>
                <a:ext uri="{FF2B5EF4-FFF2-40B4-BE49-F238E27FC236}">
                  <a16:creationId xmlns:a16="http://schemas.microsoft.com/office/drawing/2014/main" id="{753BB038-962F-435D-AB0B-A5B7D84D09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03925" y="4044658"/>
              <a:ext cx="1565382" cy="1565382"/>
            </a:xfrm>
            <a:prstGeom prst="rect">
              <a:avLst/>
            </a:prstGeom>
          </p:spPr>
        </p:pic>
        <p:sp>
          <p:nvSpPr>
            <p:cNvPr id="9" name="TextBox 8">
              <a:extLst>
                <a:ext uri="{FF2B5EF4-FFF2-40B4-BE49-F238E27FC236}">
                  <a16:creationId xmlns:a16="http://schemas.microsoft.com/office/drawing/2014/main" id="{64008249-5398-4A21-A125-7B84FB3E66A8}"/>
                </a:ext>
              </a:extLst>
            </p:cNvPr>
            <p:cNvSpPr txBox="1"/>
            <p:nvPr/>
          </p:nvSpPr>
          <p:spPr>
            <a:xfrm>
              <a:off x="6533083" y="3257167"/>
              <a:ext cx="965757" cy="905843"/>
            </a:xfrm>
            <a:prstGeom prst="rect">
              <a:avLst/>
            </a:prstGeom>
            <a:noFill/>
          </p:spPr>
          <p:txBody>
            <a:bodyPr wrap="square" rtlCol="0">
              <a:spAutoFit/>
            </a:bodyPr>
            <a:lstStyle/>
            <a:p>
              <a:r>
                <a:rPr lang="en-US" sz="6000" b="1" dirty="0">
                  <a:ln w="31750">
                    <a:solidFill>
                      <a:schemeClr val="accent1"/>
                    </a:solidFill>
                  </a:ln>
                  <a:solidFill>
                    <a:srgbClr val="92D050"/>
                  </a:solidFill>
                  <a:latin typeface="Wide Latin" panose="020A0A07050505020404" pitchFamily="18" charset="0"/>
                </a:rPr>
                <a:t>?</a:t>
              </a:r>
            </a:p>
          </p:txBody>
        </p:sp>
      </p:grpSp>
    </p:spTree>
    <p:extLst>
      <p:ext uri="{BB962C8B-B14F-4D97-AF65-F5344CB8AC3E}">
        <p14:creationId xmlns:p14="http://schemas.microsoft.com/office/powerpoint/2010/main" val="217604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975AE2-6AE5-4809-A035-EFF662AB92B9}"/>
              </a:ext>
            </a:extLst>
          </p:cNvPr>
          <p:cNvSpPr>
            <a:spLocks noGrp="1"/>
          </p:cNvSpPr>
          <p:nvPr>
            <p:ph idx="1"/>
          </p:nvPr>
        </p:nvSpPr>
        <p:spPr>
          <a:xfrm>
            <a:off x="301925" y="1186774"/>
            <a:ext cx="5055079" cy="5304817"/>
          </a:xfrm>
        </p:spPr>
        <p:txBody>
          <a:bodyPr>
            <a:normAutofit fontScale="92500" lnSpcReduction="10000"/>
          </a:bodyPr>
          <a:lstStyle/>
          <a:p>
            <a:pPr marL="52387" indent="0">
              <a:buNone/>
            </a:pPr>
            <a:r>
              <a:rPr lang="en-US" sz="2400" b="1" dirty="0">
                <a:solidFill>
                  <a:srgbClr val="000000"/>
                </a:solidFill>
              </a:rPr>
              <a:t>Bad actors </a:t>
            </a:r>
            <a:r>
              <a:rPr lang="en-US" sz="2400" dirty="0">
                <a:solidFill>
                  <a:srgbClr val="000000"/>
                </a:solidFill>
              </a:rPr>
              <a:t>may arise for any number of reasons:</a:t>
            </a:r>
          </a:p>
          <a:p>
            <a:pPr marL="0" indent="-401638"/>
            <a:r>
              <a:rPr lang="en-US" sz="2200" dirty="0">
                <a:solidFill>
                  <a:srgbClr val="000000"/>
                </a:solidFill>
              </a:rPr>
              <a:t>Some are simply disgruntled power customers that seek to damage power company equipment.</a:t>
            </a:r>
          </a:p>
          <a:p>
            <a:pPr marL="0" indent="-401638"/>
            <a:r>
              <a:rPr lang="en-US" sz="2200" dirty="0">
                <a:solidFill>
                  <a:srgbClr val="000000"/>
                </a:solidFill>
              </a:rPr>
              <a:t>Others may be part of a more organized group seeking political action against the state or individual companies. </a:t>
            </a:r>
          </a:p>
          <a:p>
            <a:pPr marL="0" indent="0">
              <a:buNone/>
            </a:pPr>
            <a:r>
              <a:rPr lang="en-US" sz="2400" b="1" dirty="0">
                <a:solidFill>
                  <a:srgbClr val="000000"/>
                </a:solidFill>
              </a:rPr>
              <a:t>Actions</a:t>
            </a:r>
            <a:r>
              <a:rPr lang="en-US" sz="2400" dirty="0">
                <a:solidFill>
                  <a:srgbClr val="000000"/>
                </a:solidFill>
              </a:rPr>
              <a:t> may include:</a:t>
            </a:r>
          </a:p>
          <a:p>
            <a:pPr marL="0" indent="-401638"/>
            <a:r>
              <a:rPr lang="en-US" sz="2200" dirty="0">
                <a:solidFill>
                  <a:srgbClr val="000000"/>
                </a:solidFill>
              </a:rPr>
              <a:t>Intentional cutting of lines or destroying of equipment</a:t>
            </a:r>
          </a:p>
          <a:p>
            <a:pPr marL="0" indent="-401638"/>
            <a:r>
              <a:rPr lang="en-US" sz="2200" dirty="0">
                <a:solidFill>
                  <a:srgbClr val="000000"/>
                </a:solidFill>
              </a:rPr>
              <a:t>Arson</a:t>
            </a:r>
          </a:p>
          <a:p>
            <a:pPr marL="0" indent="-401638"/>
            <a:r>
              <a:rPr lang="en-US" sz="2200" dirty="0">
                <a:solidFill>
                  <a:srgbClr val="000000"/>
                </a:solidFill>
              </a:rPr>
              <a:t>Cyber attacks</a:t>
            </a:r>
          </a:p>
          <a:p>
            <a:pPr marL="0" indent="-401638"/>
            <a:r>
              <a:rPr lang="en-US" sz="2200" dirty="0">
                <a:solidFill>
                  <a:srgbClr val="000000"/>
                </a:solidFill>
              </a:rPr>
              <a:t>Acts of terror </a:t>
            </a:r>
          </a:p>
          <a:p>
            <a:endParaRPr lang="en-US" dirty="0"/>
          </a:p>
        </p:txBody>
      </p:sp>
      <p:sp>
        <p:nvSpPr>
          <p:cNvPr id="3" name="Title 2">
            <a:extLst>
              <a:ext uri="{FF2B5EF4-FFF2-40B4-BE49-F238E27FC236}">
                <a16:creationId xmlns:a16="http://schemas.microsoft.com/office/drawing/2014/main" id="{46F107EC-91F9-4EC8-A625-F6371892BB09}"/>
              </a:ext>
            </a:extLst>
          </p:cNvPr>
          <p:cNvSpPr>
            <a:spLocks noGrp="1"/>
          </p:cNvSpPr>
          <p:nvPr>
            <p:ph type="title"/>
          </p:nvPr>
        </p:nvSpPr>
        <p:spPr/>
        <p:txBody>
          <a:bodyPr/>
          <a:lstStyle/>
          <a:p>
            <a:r>
              <a:rPr lang="en-US" dirty="0"/>
              <a:t>Human-Caused Threats: Bad Actors</a:t>
            </a:r>
          </a:p>
        </p:txBody>
      </p:sp>
      <p:pic>
        <p:nvPicPr>
          <p:cNvPr id="4" name="Picture 3">
            <a:extLst>
              <a:ext uri="{FF2B5EF4-FFF2-40B4-BE49-F238E27FC236}">
                <a16:creationId xmlns:a16="http://schemas.microsoft.com/office/drawing/2014/main" id="{6F3044B9-1EB2-494A-AD49-B8D35C739D0B}"/>
              </a:ext>
            </a:extLst>
          </p:cNvPr>
          <p:cNvPicPr>
            <a:picLocks noChangeAspect="1"/>
          </p:cNvPicPr>
          <p:nvPr/>
        </p:nvPicPr>
        <p:blipFill>
          <a:blip r:embed="rId2"/>
          <a:stretch>
            <a:fillRect/>
          </a:stretch>
        </p:blipFill>
        <p:spPr>
          <a:xfrm>
            <a:off x="5482061" y="2579549"/>
            <a:ext cx="2710923" cy="3912042"/>
          </a:xfrm>
          <a:prstGeom prst="rect">
            <a:avLst/>
          </a:prstGeom>
        </p:spPr>
      </p:pic>
      <p:sp>
        <p:nvSpPr>
          <p:cNvPr id="5" name="Rectangle 4">
            <a:extLst>
              <a:ext uri="{FF2B5EF4-FFF2-40B4-BE49-F238E27FC236}">
                <a16:creationId xmlns:a16="http://schemas.microsoft.com/office/drawing/2014/main" id="{8F693222-9E9F-4ED3-95D5-39C5C64FDE46}"/>
              </a:ext>
            </a:extLst>
          </p:cNvPr>
          <p:cNvSpPr/>
          <p:nvPr/>
        </p:nvSpPr>
        <p:spPr>
          <a:xfrm>
            <a:off x="4572000" y="6447601"/>
            <a:ext cx="4572000" cy="400110"/>
          </a:xfrm>
          <a:prstGeom prst="rect">
            <a:avLst/>
          </a:prstGeom>
        </p:spPr>
        <p:txBody>
          <a:bodyPr>
            <a:spAutoFit/>
          </a:bodyPr>
          <a:lstStyle/>
          <a:p>
            <a:r>
              <a:rPr lang="en-US" sz="1000" dirty="0">
                <a:latin typeface="Gill Sans MT" panose="020B0502020104020203" pitchFamily="34" charset="0"/>
              </a:rPr>
              <a:t>Figures from top. D. Schroeder 2017. NREL. Figure # 18981.;  https://pixabay.com/en/burglar-thief-criminal-crime-man-308858/</a:t>
            </a:r>
          </a:p>
        </p:txBody>
      </p:sp>
      <p:sp>
        <p:nvSpPr>
          <p:cNvPr id="7" name="Thought Bubble: Cloud 6">
            <a:extLst>
              <a:ext uri="{FF2B5EF4-FFF2-40B4-BE49-F238E27FC236}">
                <a16:creationId xmlns:a16="http://schemas.microsoft.com/office/drawing/2014/main" id="{AC281CF9-2681-455A-A068-C375F06D29F5}"/>
              </a:ext>
            </a:extLst>
          </p:cNvPr>
          <p:cNvSpPr/>
          <p:nvPr/>
        </p:nvSpPr>
        <p:spPr>
          <a:xfrm>
            <a:off x="5969534" y="664234"/>
            <a:ext cx="2976058" cy="196786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C319CC-0F52-4EFA-B126-A5628B6288A7}"/>
              </a:ext>
            </a:extLst>
          </p:cNvPr>
          <p:cNvPicPr>
            <a:picLocks noChangeAspect="1"/>
          </p:cNvPicPr>
          <p:nvPr/>
        </p:nvPicPr>
        <p:blipFill>
          <a:blip r:embed="rId3"/>
          <a:stretch>
            <a:fillRect/>
          </a:stretch>
        </p:blipFill>
        <p:spPr>
          <a:xfrm>
            <a:off x="6557031" y="989465"/>
            <a:ext cx="1901473" cy="1126318"/>
          </a:xfrm>
          <a:prstGeom prst="rect">
            <a:avLst/>
          </a:prstGeom>
        </p:spPr>
      </p:pic>
    </p:spTree>
    <p:extLst>
      <p:ext uri="{BB962C8B-B14F-4D97-AF65-F5344CB8AC3E}">
        <p14:creationId xmlns:p14="http://schemas.microsoft.com/office/powerpoint/2010/main" val="2769945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8C8CF4-FF91-4006-941B-C2C959FB1B41}"/>
              </a:ext>
            </a:extLst>
          </p:cNvPr>
          <p:cNvSpPr>
            <a:spLocks noGrp="1"/>
          </p:cNvSpPr>
          <p:nvPr>
            <p:ph idx="1"/>
          </p:nvPr>
        </p:nvSpPr>
        <p:spPr>
          <a:xfrm>
            <a:off x="314864" y="1083012"/>
            <a:ext cx="8294298" cy="5671226"/>
          </a:xfrm>
        </p:spPr>
        <p:txBody>
          <a:bodyPr>
            <a:noAutofit/>
          </a:bodyPr>
          <a:lstStyle/>
          <a:p>
            <a:pPr marL="0" indent="0">
              <a:spcAft>
                <a:spcPts val="300"/>
              </a:spcAft>
              <a:buNone/>
            </a:pPr>
            <a:r>
              <a:rPr lang="en-US" sz="2200" dirty="0"/>
              <a:t>Threats are not typically within the control of system planners and operators and can include:</a:t>
            </a:r>
          </a:p>
          <a:p>
            <a:pPr>
              <a:spcAft>
                <a:spcPts val="300"/>
              </a:spcAft>
            </a:pPr>
            <a:r>
              <a:rPr lang="en-US" sz="2200" dirty="0"/>
              <a:t>Natural Threats</a:t>
            </a:r>
          </a:p>
          <a:p>
            <a:pPr lvl="1">
              <a:spcAft>
                <a:spcPts val="300"/>
              </a:spcAft>
            </a:pPr>
            <a:r>
              <a:rPr lang="en-US" sz="2200" dirty="0"/>
              <a:t>Cyclones</a:t>
            </a:r>
          </a:p>
          <a:p>
            <a:pPr lvl="1">
              <a:spcAft>
                <a:spcPts val="300"/>
              </a:spcAft>
            </a:pPr>
            <a:r>
              <a:rPr lang="en-US" sz="2200" dirty="0"/>
              <a:t>Extreme precipitation</a:t>
            </a:r>
          </a:p>
          <a:p>
            <a:pPr lvl="1">
              <a:spcAft>
                <a:spcPts val="300"/>
              </a:spcAft>
            </a:pPr>
            <a:r>
              <a:rPr lang="en-US" sz="2200" dirty="0"/>
              <a:t>Extreme heat or cold</a:t>
            </a:r>
          </a:p>
          <a:p>
            <a:pPr lvl="1">
              <a:spcAft>
                <a:spcPts val="300"/>
              </a:spcAft>
            </a:pPr>
            <a:r>
              <a:rPr lang="en-US" sz="2200" dirty="0"/>
              <a:t>Wildlife interactions</a:t>
            </a:r>
          </a:p>
          <a:p>
            <a:pPr lvl="1">
              <a:spcAft>
                <a:spcPts val="300"/>
              </a:spcAft>
            </a:pPr>
            <a:r>
              <a:rPr lang="en-US" sz="2200" dirty="0"/>
              <a:t>Many others</a:t>
            </a:r>
          </a:p>
          <a:p>
            <a:pPr>
              <a:spcAft>
                <a:spcPts val="300"/>
              </a:spcAft>
            </a:pPr>
            <a:r>
              <a:rPr lang="en-US" sz="2200" dirty="0"/>
              <a:t>Technological Threats</a:t>
            </a:r>
          </a:p>
          <a:p>
            <a:pPr lvl="1">
              <a:spcAft>
                <a:spcPts val="300"/>
              </a:spcAft>
            </a:pPr>
            <a:r>
              <a:rPr lang="en-US" sz="2200" dirty="0"/>
              <a:t>Defects in materials</a:t>
            </a:r>
          </a:p>
          <a:p>
            <a:pPr lvl="1">
              <a:spcAft>
                <a:spcPts val="300"/>
              </a:spcAft>
            </a:pPr>
            <a:r>
              <a:rPr lang="en-US" sz="2200" dirty="0"/>
              <a:t>Poor workmanship or design</a:t>
            </a:r>
          </a:p>
          <a:p>
            <a:pPr lvl="1">
              <a:spcAft>
                <a:spcPts val="300"/>
              </a:spcAft>
            </a:pPr>
            <a:r>
              <a:rPr lang="en-US" sz="2200" dirty="0"/>
              <a:t>Many others</a:t>
            </a:r>
          </a:p>
          <a:p>
            <a:pPr>
              <a:spcAft>
                <a:spcPts val="300"/>
              </a:spcAft>
            </a:pPr>
            <a:r>
              <a:rPr lang="en-US" sz="2200" dirty="0"/>
              <a:t>Human-Caused Threats from:</a:t>
            </a:r>
          </a:p>
          <a:p>
            <a:pPr lvl="1">
              <a:spcAft>
                <a:spcPts val="300"/>
              </a:spcAft>
            </a:pPr>
            <a:r>
              <a:rPr lang="en-US" sz="2200" dirty="0"/>
              <a:t>Accidents</a:t>
            </a:r>
          </a:p>
          <a:p>
            <a:pPr lvl="1">
              <a:spcAft>
                <a:spcPts val="300"/>
              </a:spcAft>
            </a:pPr>
            <a:r>
              <a:rPr lang="en-US" sz="2200" dirty="0"/>
              <a:t>Bad Actors</a:t>
            </a:r>
          </a:p>
          <a:p>
            <a:pPr lvl="1">
              <a:spcAft>
                <a:spcPts val="300"/>
              </a:spcAft>
            </a:pPr>
            <a:endParaRPr lang="en-US" sz="2200" dirty="0"/>
          </a:p>
          <a:p>
            <a:pPr lvl="1">
              <a:spcAft>
                <a:spcPts val="300"/>
              </a:spcAft>
            </a:pPr>
            <a:endParaRPr lang="en-US" sz="2200" dirty="0"/>
          </a:p>
        </p:txBody>
      </p:sp>
      <p:sp>
        <p:nvSpPr>
          <p:cNvPr id="3" name="Title 2">
            <a:extLst>
              <a:ext uri="{FF2B5EF4-FFF2-40B4-BE49-F238E27FC236}">
                <a16:creationId xmlns:a16="http://schemas.microsoft.com/office/drawing/2014/main" id="{C7E6FFED-83D7-4AFF-832F-C0D9FF2D9617}"/>
              </a:ext>
            </a:extLst>
          </p:cNvPr>
          <p:cNvSpPr>
            <a:spLocks noGrp="1"/>
          </p:cNvSpPr>
          <p:nvPr>
            <p:ph type="title"/>
          </p:nvPr>
        </p:nvSpPr>
        <p:spPr/>
        <p:txBody>
          <a:bodyPr/>
          <a:lstStyle/>
          <a:p>
            <a:r>
              <a:rPr lang="en-US" dirty="0"/>
              <a:t>Key Takeaways</a:t>
            </a:r>
          </a:p>
        </p:txBody>
      </p:sp>
      <p:pic>
        <p:nvPicPr>
          <p:cNvPr id="5" name="Picture 4">
            <a:extLst>
              <a:ext uri="{FF2B5EF4-FFF2-40B4-BE49-F238E27FC236}">
                <a16:creationId xmlns:a16="http://schemas.microsoft.com/office/drawing/2014/main" id="{1D8529AC-6BA8-4058-8F26-B080309593F4}"/>
              </a:ext>
            </a:extLst>
          </p:cNvPr>
          <p:cNvPicPr>
            <a:picLocks noChangeAspect="1"/>
          </p:cNvPicPr>
          <p:nvPr/>
        </p:nvPicPr>
        <p:blipFill>
          <a:blip r:embed="rId2"/>
          <a:stretch>
            <a:fillRect/>
          </a:stretch>
        </p:blipFill>
        <p:spPr>
          <a:xfrm>
            <a:off x="4720514" y="2336801"/>
            <a:ext cx="4423486" cy="2724812"/>
          </a:xfrm>
          <a:prstGeom prst="rect">
            <a:avLst/>
          </a:prstGeom>
        </p:spPr>
      </p:pic>
      <p:sp>
        <p:nvSpPr>
          <p:cNvPr id="6" name="TextBox 5">
            <a:extLst>
              <a:ext uri="{FF2B5EF4-FFF2-40B4-BE49-F238E27FC236}">
                <a16:creationId xmlns:a16="http://schemas.microsoft.com/office/drawing/2014/main" id="{1CEFD0C4-1B15-4B92-9AA0-26538D0756D6}"/>
              </a:ext>
            </a:extLst>
          </p:cNvPr>
          <p:cNvSpPr txBox="1"/>
          <p:nvPr/>
        </p:nvSpPr>
        <p:spPr>
          <a:xfrm>
            <a:off x="4720515" y="5061613"/>
            <a:ext cx="4423486" cy="461665"/>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Gill Sans MT"/>
                <a:ea typeface="+mn-ea"/>
                <a:cs typeface="+mn-cs"/>
              </a:rPr>
              <a:t>Figure. Siemens</a:t>
            </a:r>
            <a:r>
              <a:rPr lang="en-US" sz="800" dirty="0">
                <a:solidFill>
                  <a:prstClr val="black"/>
                </a:solidFill>
                <a:latin typeface="Gill Sans MT"/>
              </a:rPr>
              <a:t>. Siemens platform managing North America’s largest transmission grid (PJM Regional Transmission Organization Control Room). </a:t>
            </a:r>
            <a:r>
              <a:rPr lang="en-US" sz="800" i="1" dirty="0">
                <a:solidFill>
                  <a:prstClr val="black"/>
                </a:solidFill>
                <a:latin typeface="Gill Sans MT"/>
              </a:rPr>
              <a:t>Photo: PJM Interconnection </a:t>
            </a:r>
            <a:r>
              <a:rPr lang="en-US" sz="800" dirty="0">
                <a:solidFill>
                  <a:prstClr val="black"/>
                </a:solidFill>
                <a:latin typeface="Gill Sans MT"/>
                <a:hlinkClick r:id="rId3"/>
              </a:rPr>
              <a:t>https://w3.siemens.com/smartgrid/global/en/projects/pages/pjm.aspx</a:t>
            </a:r>
            <a:r>
              <a:rPr lang="en-US" sz="800" dirty="0">
                <a:solidFill>
                  <a:prstClr val="black"/>
                </a:solidFill>
                <a:latin typeface="Gill Sans MT"/>
              </a:rPr>
              <a:t> </a:t>
            </a:r>
            <a:endParaRPr kumimoji="0" lang="en-US" sz="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160812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9DC8F9B6-7086-45A9-BA8E-BC8CC846851C}"/>
              </a:ext>
            </a:extLst>
          </p:cNvPr>
          <p:cNvSpPr txBox="1">
            <a:spLocks/>
          </p:cNvSpPr>
          <p:nvPr/>
        </p:nvSpPr>
        <p:spPr>
          <a:xfrm>
            <a:off x="147722" y="1065570"/>
            <a:ext cx="8991600" cy="3677879"/>
          </a:xfrm>
          <a:prstGeom prst="rect">
            <a:avLst/>
          </a:prstGeom>
          <a:solidFill>
            <a:schemeClr val="accent1"/>
          </a:solidFill>
          <a:ln w="9525" cap="flat" cmpd="sng" algn="ctr">
            <a:noFill/>
            <a:prstDash val="solid"/>
          </a:ln>
          <a:effectLst/>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marL="230188" indent="-230188" algn="l" defTabSz="457200" rtl="0" eaLnBrk="1" latinLnBrk="0" hangingPunct="1">
              <a:spcBef>
                <a:spcPts val="0"/>
              </a:spcBef>
              <a:spcAft>
                <a:spcPts val="1200"/>
              </a:spcAft>
              <a:buFont typeface="Arial"/>
              <a:buChar char="•"/>
              <a:defRPr sz="2000" b="0" i="0" kern="1200">
                <a:solidFill>
                  <a:schemeClr val="tx1"/>
                </a:solidFill>
                <a:latin typeface="+mn-lt"/>
                <a:ea typeface="+mn-ea"/>
                <a:cs typeface="+mn-cs"/>
              </a:defRPr>
            </a:lvl1pPr>
            <a:lvl2pPr marL="684213" indent="-230188" algn="l" defTabSz="457200" rtl="0" eaLnBrk="1" latinLnBrk="0" hangingPunct="1">
              <a:spcBef>
                <a:spcPts val="0"/>
              </a:spcBef>
              <a:spcAft>
                <a:spcPts val="1200"/>
              </a:spcAft>
              <a:buFont typeface="Arial"/>
              <a:buChar char="–"/>
              <a:defRPr sz="1800" b="0" i="0" kern="1200">
                <a:solidFill>
                  <a:schemeClr val="tx1"/>
                </a:solidFill>
                <a:latin typeface="+mn-lt"/>
                <a:ea typeface="+mn-ea"/>
                <a:cs typeface="+mn-cs"/>
              </a:defRPr>
            </a:lvl2pPr>
            <a:lvl3pPr marL="914400" indent="-230188" algn="l" defTabSz="457200" rtl="0" eaLnBrk="1" latinLnBrk="0" hangingPunct="1">
              <a:spcBef>
                <a:spcPct val="20000"/>
              </a:spcBef>
              <a:buFont typeface="Arial"/>
              <a:buChar char="•"/>
              <a:defRPr sz="1800" b="0" i="0" kern="1200">
                <a:solidFill>
                  <a:schemeClr val="dk1"/>
                </a:solidFill>
                <a:latin typeface="+mn-lt"/>
                <a:ea typeface="+mn-ea"/>
                <a:cs typeface="+mn-cs"/>
              </a:defRPr>
            </a:lvl3pPr>
            <a:lvl4pPr marL="1146175" indent="-231775" algn="l" defTabSz="457200" rtl="0" eaLnBrk="1" latinLnBrk="0" hangingPunct="1">
              <a:spcBef>
                <a:spcPct val="20000"/>
              </a:spcBef>
              <a:buFont typeface="Arial"/>
              <a:buChar char="–"/>
              <a:defRPr sz="1600" b="0" i="0" kern="1200">
                <a:solidFill>
                  <a:schemeClr val="dk1"/>
                </a:solidFill>
                <a:latin typeface="+mn-lt"/>
                <a:ea typeface="+mn-ea"/>
                <a:cs typeface="+mn-cs"/>
              </a:defRPr>
            </a:lvl4pPr>
            <a:lvl5pPr marL="1255713" indent="-230188" algn="l" defTabSz="457200" rtl="0" eaLnBrk="1" latinLnBrk="0" hangingPunct="1">
              <a:spcBef>
                <a:spcPct val="20000"/>
              </a:spcBef>
              <a:buFont typeface="Arial"/>
              <a:buChar char="»"/>
              <a:defRPr sz="1400" b="0" i="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endParaRPr lang="en-US" sz="3200" dirty="0">
              <a:solidFill>
                <a:schemeClr val="bg1"/>
              </a:solidFill>
            </a:endParaRPr>
          </a:p>
        </p:txBody>
      </p:sp>
      <p:sp>
        <p:nvSpPr>
          <p:cNvPr id="2" name="Content Placeholder 1">
            <a:extLst>
              <a:ext uri="{FF2B5EF4-FFF2-40B4-BE49-F238E27FC236}">
                <a16:creationId xmlns:a16="http://schemas.microsoft.com/office/drawing/2014/main" id="{BD1F5F94-D187-4A13-AA25-F37C1B3548EF}"/>
              </a:ext>
            </a:extLst>
          </p:cNvPr>
          <p:cNvSpPr>
            <a:spLocks noGrp="1"/>
          </p:cNvSpPr>
          <p:nvPr>
            <p:ph idx="1"/>
          </p:nvPr>
        </p:nvSpPr>
        <p:spPr>
          <a:xfrm>
            <a:off x="370937" y="1186774"/>
            <a:ext cx="8462512" cy="5567464"/>
          </a:xfrm>
        </p:spPr>
        <p:txBody>
          <a:bodyPr>
            <a:normAutofit fontScale="92500" lnSpcReduction="10000"/>
          </a:bodyPr>
          <a:lstStyle/>
          <a:p>
            <a:pPr marL="0" indent="0">
              <a:buNone/>
            </a:pPr>
            <a:r>
              <a:rPr lang="en-US" sz="2800" b="1" dirty="0">
                <a:solidFill>
                  <a:schemeClr val="bg1"/>
                </a:solidFill>
              </a:rPr>
              <a:t>Threat*</a:t>
            </a:r>
            <a:r>
              <a:rPr lang="en-US" sz="2800" dirty="0">
                <a:solidFill>
                  <a:schemeClr val="bg1"/>
                </a:solidFill>
              </a:rPr>
              <a:t>: Anything that can damage, destroy or disrupt the power sector. Threats can be natural, technological, or human-caused. Threats are typically not within the control of power system planners and operators and can include wildfires, hurricanes, storm surges, system malfunctions, and cyber attacks. This term is often used interchangeably with </a:t>
            </a:r>
            <a:r>
              <a:rPr lang="en-US" sz="2800" i="1" dirty="0">
                <a:solidFill>
                  <a:schemeClr val="bg1"/>
                </a:solidFill>
              </a:rPr>
              <a:t>hazard</a:t>
            </a:r>
            <a:r>
              <a:rPr lang="en-US" sz="2800" dirty="0">
                <a:solidFill>
                  <a:schemeClr val="bg1"/>
                </a:solidFill>
              </a:rPr>
              <a:t>.</a:t>
            </a:r>
          </a:p>
          <a:p>
            <a:pPr marL="0" indent="0">
              <a:buNone/>
            </a:pPr>
            <a:endParaRPr lang="en-US" sz="2400" b="1" dirty="0">
              <a:solidFill>
                <a:schemeClr val="bg1"/>
              </a:solidFill>
            </a:endParaRPr>
          </a:p>
          <a:p>
            <a:pPr marL="0" indent="0">
              <a:buNone/>
            </a:pPr>
            <a:r>
              <a:rPr lang="en-US" sz="2400" b="1" dirty="0">
                <a:solidFill>
                  <a:schemeClr val="bg1"/>
                </a:solidFill>
              </a:rPr>
              <a:t>Hazard</a:t>
            </a:r>
            <a:r>
              <a:rPr lang="en-US" sz="2400" dirty="0">
                <a:solidFill>
                  <a:schemeClr val="bg1"/>
                </a:solidFill>
              </a:rPr>
              <a:t>: Often used interchangeably with </a:t>
            </a:r>
            <a:r>
              <a:rPr lang="en-US" sz="2400" i="1" dirty="0">
                <a:solidFill>
                  <a:schemeClr val="bg1"/>
                </a:solidFill>
              </a:rPr>
              <a:t>threat</a:t>
            </a:r>
            <a:r>
              <a:rPr lang="en-US" sz="2400" dirty="0">
                <a:solidFill>
                  <a:schemeClr val="bg1"/>
                </a:solidFill>
              </a:rPr>
              <a:t>.</a:t>
            </a:r>
          </a:p>
          <a:p>
            <a:pPr marL="0" indent="0">
              <a:buNone/>
            </a:pPr>
            <a:endParaRPr lang="en-US" dirty="0"/>
          </a:p>
          <a:p>
            <a:pPr marL="0" indent="0">
              <a:buNone/>
            </a:pPr>
            <a:endParaRPr lang="en-US" dirty="0"/>
          </a:p>
          <a:p>
            <a:pPr marL="0" indent="0">
              <a:buNone/>
            </a:pPr>
            <a:endParaRPr lang="en-US" dirty="0"/>
          </a:p>
          <a:p>
            <a:pPr marL="0" indent="0">
              <a:buNone/>
            </a:pPr>
            <a:r>
              <a:rPr lang="en-US" sz="1200" dirty="0"/>
              <a:t>*Many different definitions exist for the terms threats, hazards, impacts, vulnerabilities, and resilience that encompass different factors. We propose these “working definitions” for the purposes of this guidebook. We invite readers to explore other definitions in the future. </a:t>
            </a:r>
          </a:p>
        </p:txBody>
      </p:sp>
      <p:sp>
        <p:nvSpPr>
          <p:cNvPr id="3" name="Title 2">
            <a:extLst>
              <a:ext uri="{FF2B5EF4-FFF2-40B4-BE49-F238E27FC236}">
                <a16:creationId xmlns:a16="http://schemas.microsoft.com/office/drawing/2014/main" id="{0D4213B7-2FB9-4921-8EAC-477A345B81F5}"/>
              </a:ext>
            </a:extLst>
          </p:cNvPr>
          <p:cNvSpPr>
            <a:spLocks noGrp="1"/>
          </p:cNvSpPr>
          <p:nvPr>
            <p:ph type="title"/>
          </p:nvPr>
        </p:nvSpPr>
        <p:spPr/>
        <p:txBody>
          <a:bodyPr/>
          <a:lstStyle/>
          <a:p>
            <a:r>
              <a:rPr lang="en-US" dirty="0"/>
              <a:t>Definitions</a:t>
            </a:r>
          </a:p>
        </p:txBody>
      </p:sp>
    </p:spTree>
    <p:extLst>
      <p:ext uri="{BB962C8B-B14F-4D97-AF65-F5344CB8AC3E}">
        <p14:creationId xmlns:p14="http://schemas.microsoft.com/office/powerpoint/2010/main" val="3179075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2BDCCE-1AED-45C4-B697-0458F2520C13}"/>
              </a:ext>
            </a:extLst>
          </p:cNvPr>
          <p:cNvSpPr>
            <a:spLocks noGrp="1"/>
          </p:cNvSpPr>
          <p:nvPr>
            <p:ph type="title"/>
          </p:nvPr>
        </p:nvSpPr>
        <p:spPr/>
        <p:txBody>
          <a:bodyPr/>
          <a:lstStyle/>
          <a:p>
            <a:r>
              <a:rPr lang="en-US" dirty="0"/>
              <a:t>Overview of Power Sector Threats</a:t>
            </a:r>
          </a:p>
        </p:txBody>
      </p:sp>
      <p:sp>
        <p:nvSpPr>
          <p:cNvPr id="19" name="Rectangle: Rounded Corners 18">
            <a:extLst>
              <a:ext uri="{FF2B5EF4-FFF2-40B4-BE49-F238E27FC236}">
                <a16:creationId xmlns:a16="http://schemas.microsoft.com/office/drawing/2014/main" id="{B77A722B-E18F-483E-B98C-C6E5C6AF5437}"/>
              </a:ext>
            </a:extLst>
          </p:cNvPr>
          <p:cNvSpPr/>
          <p:nvPr/>
        </p:nvSpPr>
        <p:spPr>
          <a:xfrm>
            <a:off x="249687" y="1178192"/>
            <a:ext cx="2554036" cy="1123645"/>
          </a:xfrm>
          <a:prstGeom prst="roundRect">
            <a:avLst/>
          </a:prstGeom>
          <a:solidFill>
            <a:srgbClr val="002F6C">
              <a:tint val="100000"/>
              <a:shade val="100000"/>
              <a:satMod val="130000"/>
            </a:srgbClr>
          </a:solidFill>
          <a:ln w="9525" cap="flat" cmpd="sng" algn="ctr">
            <a:solidFill>
              <a:srgbClr val="002F6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Gill Sans MT"/>
                <a:ea typeface="+mn-ea"/>
                <a:cs typeface="+mn-cs"/>
              </a:rPr>
              <a:t>Natural</a:t>
            </a:r>
            <a:endParaRPr kumimoji="0" lang="en-US" sz="20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20" name="Rectangle: Rounded Corners 19">
            <a:extLst>
              <a:ext uri="{FF2B5EF4-FFF2-40B4-BE49-F238E27FC236}">
                <a16:creationId xmlns:a16="http://schemas.microsoft.com/office/drawing/2014/main" id="{BD1E6CF0-7B58-45E4-933A-BBA950A8A9B5}"/>
              </a:ext>
            </a:extLst>
          </p:cNvPr>
          <p:cNvSpPr/>
          <p:nvPr/>
        </p:nvSpPr>
        <p:spPr>
          <a:xfrm>
            <a:off x="6111021" y="1178192"/>
            <a:ext cx="2707255" cy="1123645"/>
          </a:xfrm>
          <a:prstGeom prst="roundRect">
            <a:avLst/>
          </a:prstGeom>
          <a:solidFill>
            <a:srgbClr val="002F6C">
              <a:tint val="100000"/>
              <a:shade val="100000"/>
              <a:satMod val="130000"/>
            </a:srgbClr>
          </a:solidFill>
          <a:ln w="9525" cap="flat" cmpd="sng" algn="ctr">
            <a:solidFill>
              <a:srgbClr val="002F6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Gill Sans MT"/>
                <a:ea typeface="+mn-ea"/>
                <a:cs typeface="+mn-cs"/>
              </a:rPr>
              <a:t>Human Caused</a:t>
            </a:r>
            <a:endParaRPr kumimoji="0" lang="en-US" sz="20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31" name="Arrow: Down 30">
            <a:extLst>
              <a:ext uri="{FF2B5EF4-FFF2-40B4-BE49-F238E27FC236}">
                <a16:creationId xmlns:a16="http://schemas.microsoft.com/office/drawing/2014/main" id="{DC5D70BB-C03E-4594-8AD5-9981E49AC857}"/>
              </a:ext>
            </a:extLst>
          </p:cNvPr>
          <p:cNvSpPr/>
          <p:nvPr/>
        </p:nvSpPr>
        <p:spPr>
          <a:xfrm rot="19000587">
            <a:off x="1971641" y="2884744"/>
            <a:ext cx="990429" cy="671165"/>
          </a:xfrm>
          <a:prstGeom prst="downArrow">
            <a:avLst/>
          </a:prstGeom>
          <a:solidFill>
            <a:srgbClr val="BA0C2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ill Sans MT"/>
              <a:ea typeface="+mn-ea"/>
              <a:cs typeface="+mn-cs"/>
            </a:endParaRPr>
          </a:p>
        </p:txBody>
      </p:sp>
      <p:sp>
        <p:nvSpPr>
          <p:cNvPr id="32" name="Arrow: Down 31">
            <a:extLst>
              <a:ext uri="{FF2B5EF4-FFF2-40B4-BE49-F238E27FC236}">
                <a16:creationId xmlns:a16="http://schemas.microsoft.com/office/drawing/2014/main" id="{D06EC237-634E-4062-9670-93D1076F9964}"/>
              </a:ext>
            </a:extLst>
          </p:cNvPr>
          <p:cNvSpPr/>
          <p:nvPr/>
        </p:nvSpPr>
        <p:spPr>
          <a:xfrm rot="2800587">
            <a:off x="6385526" y="2884743"/>
            <a:ext cx="990429" cy="671165"/>
          </a:xfrm>
          <a:prstGeom prst="downArrow">
            <a:avLst/>
          </a:prstGeom>
          <a:solidFill>
            <a:srgbClr val="BA0C2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ill Sans MT"/>
              <a:ea typeface="+mn-ea"/>
              <a:cs typeface="+mn-cs"/>
            </a:endParaRPr>
          </a:p>
        </p:txBody>
      </p:sp>
      <p:sp>
        <p:nvSpPr>
          <p:cNvPr id="33" name="Rectangle: Rounded Corners 32">
            <a:extLst>
              <a:ext uri="{FF2B5EF4-FFF2-40B4-BE49-F238E27FC236}">
                <a16:creationId xmlns:a16="http://schemas.microsoft.com/office/drawing/2014/main" id="{A92C94AA-B005-4F94-B116-287FC2D14D1A}"/>
              </a:ext>
            </a:extLst>
          </p:cNvPr>
          <p:cNvSpPr/>
          <p:nvPr/>
        </p:nvSpPr>
        <p:spPr>
          <a:xfrm>
            <a:off x="3160749" y="1178192"/>
            <a:ext cx="2593246" cy="1123645"/>
          </a:xfrm>
          <a:prstGeom prst="roundRect">
            <a:avLst/>
          </a:prstGeom>
          <a:solidFill>
            <a:srgbClr val="002F6C">
              <a:tint val="100000"/>
              <a:shade val="100000"/>
              <a:satMod val="130000"/>
            </a:srgbClr>
          </a:solidFill>
          <a:ln w="9525" cap="flat" cmpd="sng" algn="ctr">
            <a:solidFill>
              <a:srgbClr val="002F6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Gill Sans MT"/>
                <a:ea typeface="+mn-ea"/>
                <a:cs typeface="+mn-cs"/>
              </a:rPr>
              <a:t>Technological</a:t>
            </a:r>
            <a:endParaRPr kumimoji="0" lang="en-US" sz="20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41" name="Cross 40">
            <a:extLst>
              <a:ext uri="{FF2B5EF4-FFF2-40B4-BE49-F238E27FC236}">
                <a16:creationId xmlns:a16="http://schemas.microsoft.com/office/drawing/2014/main" id="{17FC7C42-4884-4DDB-9798-163ED06F96E8}"/>
              </a:ext>
            </a:extLst>
          </p:cNvPr>
          <p:cNvSpPr/>
          <p:nvPr/>
        </p:nvSpPr>
        <p:spPr>
          <a:xfrm>
            <a:off x="5948493" y="4741584"/>
            <a:ext cx="521898" cy="521898"/>
          </a:xfrm>
          <a:prstGeom prst="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0EFE6B0-1BE2-4224-8001-918C691B7F7B}"/>
              </a:ext>
            </a:extLst>
          </p:cNvPr>
          <p:cNvSpPr txBox="1"/>
          <p:nvPr/>
        </p:nvSpPr>
        <p:spPr>
          <a:xfrm>
            <a:off x="6290202" y="4505707"/>
            <a:ext cx="1958197" cy="307777"/>
          </a:xfrm>
          <a:prstGeom prst="rect">
            <a:avLst/>
          </a:prstGeom>
          <a:noFill/>
        </p:spPr>
        <p:txBody>
          <a:bodyPr wrap="square" rtlCol="0">
            <a:spAutoFit/>
          </a:bodyPr>
          <a:lstStyle/>
          <a:p>
            <a:pPr algn="ctr"/>
            <a:r>
              <a:rPr lang="en-US" sz="1400" b="1" dirty="0"/>
              <a:t>Operations</a:t>
            </a:r>
          </a:p>
        </p:txBody>
      </p:sp>
      <p:sp>
        <p:nvSpPr>
          <p:cNvPr id="58" name="TextBox 57">
            <a:extLst>
              <a:ext uri="{FF2B5EF4-FFF2-40B4-BE49-F238E27FC236}">
                <a16:creationId xmlns:a16="http://schemas.microsoft.com/office/drawing/2014/main" id="{1E807893-1AF1-441B-90E1-B05F449CDD82}"/>
              </a:ext>
            </a:extLst>
          </p:cNvPr>
          <p:cNvSpPr txBox="1"/>
          <p:nvPr/>
        </p:nvSpPr>
        <p:spPr>
          <a:xfrm>
            <a:off x="6290202" y="5476004"/>
            <a:ext cx="1958197" cy="307777"/>
          </a:xfrm>
          <a:prstGeom prst="rect">
            <a:avLst/>
          </a:prstGeom>
          <a:noFill/>
        </p:spPr>
        <p:txBody>
          <a:bodyPr wrap="square" rtlCol="0">
            <a:spAutoFit/>
          </a:bodyPr>
          <a:lstStyle/>
          <a:p>
            <a:pPr algn="ctr"/>
            <a:r>
              <a:rPr lang="en-US" sz="1400" b="1" dirty="0"/>
              <a:t>Workforce</a:t>
            </a:r>
          </a:p>
        </p:txBody>
      </p:sp>
      <p:sp>
        <p:nvSpPr>
          <p:cNvPr id="59" name="TextBox 58">
            <a:extLst>
              <a:ext uri="{FF2B5EF4-FFF2-40B4-BE49-F238E27FC236}">
                <a16:creationId xmlns:a16="http://schemas.microsoft.com/office/drawing/2014/main" id="{E326919C-33D4-4B92-8B53-43524A3C025E}"/>
              </a:ext>
            </a:extLst>
          </p:cNvPr>
          <p:cNvSpPr txBox="1"/>
          <p:nvPr/>
        </p:nvSpPr>
        <p:spPr>
          <a:xfrm>
            <a:off x="6290202" y="6385961"/>
            <a:ext cx="1958197" cy="307777"/>
          </a:xfrm>
          <a:prstGeom prst="rect">
            <a:avLst/>
          </a:prstGeom>
          <a:noFill/>
        </p:spPr>
        <p:txBody>
          <a:bodyPr wrap="square" rtlCol="0">
            <a:spAutoFit/>
          </a:bodyPr>
          <a:lstStyle/>
          <a:p>
            <a:pPr algn="ctr"/>
            <a:r>
              <a:rPr lang="en-US" sz="1400" b="1" dirty="0"/>
              <a:t>Finance</a:t>
            </a:r>
          </a:p>
        </p:txBody>
      </p:sp>
      <p:pic>
        <p:nvPicPr>
          <p:cNvPr id="4" name="Picture 3">
            <a:extLst>
              <a:ext uri="{FF2B5EF4-FFF2-40B4-BE49-F238E27FC236}">
                <a16:creationId xmlns:a16="http://schemas.microsoft.com/office/drawing/2014/main" id="{92AE38E3-FA34-4231-86BF-205DD00C733A}"/>
              </a:ext>
            </a:extLst>
          </p:cNvPr>
          <p:cNvPicPr>
            <a:picLocks noChangeAspect="1"/>
          </p:cNvPicPr>
          <p:nvPr/>
        </p:nvPicPr>
        <p:blipFill>
          <a:blip r:embed="rId2"/>
          <a:stretch>
            <a:fillRect/>
          </a:stretch>
        </p:blipFill>
        <p:spPr>
          <a:xfrm>
            <a:off x="6797291" y="3862121"/>
            <a:ext cx="958342" cy="640114"/>
          </a:xfrm>
          <a:prstGeom prst="rect">
            <a:avLst/>
          </a:prstGeom>
        </p:spPr>
      </p:pic>
      <p:pic>
        <p:nvPicPr>
          <p:cNvPr id="6" name="Picture 5">
            <a:extLst>
              <a:ext uri="{FF2B5EF4-FFF2-40B4-BE49-F238E27FC236}">
                <a16:creationId xmlns:a16="http://schemas.microsoft.com/office/drawing/2014/main" id="{C536C7DA-E6B3-40CA-9F6B-C5793E6E5110}"/>
              </a:ext>
            </a:extLst>
          </p:cNvPr>
          <p:cNvPicPr>
            <a:picLocks noChangeAspect="1"/>
          </p:cNvPicPr>
          <p:nvPr/>
        </p:nvPicPr>
        <p:blipFill>
          <a:blip r:embed="rId3"/>
          <a:stretch>
            <a:fillRect/>
          </a:stretch>
        </p:blipFill>
        <p:spPr>
          <a:xfrm>
            <a:off x="6939945" y="4741584"/>
            <a:ext cx="673034" cy="793741"/>
          </a:xfrm>
          <a:prstGeom prst="rect">
            <a:avLst/>
          </a:prstGeom>
        </p:spPr>
      </p:pic>
      <p:pic>
        <p:nvPicPr>
          <p:cNvPr id="8" name="Picture 7">
            <a:extLst>
              <a:ext uri="{FF2B5EF4-FFF2-40B4-BE49-F238E27FC236}">
                <a16:creationId xmlns:a16="http://schemas.microsoft.com/office/drawing/2014/main" id="{169E3E7B-3502-4E0D-ACFA-AACAE0838394}"/>
              </a:ext>
            </a:extLst>
          </p:cNvPr>
          <p:cNvPicPr>
            <a:picLocks noChangeAspect="1"/>
          </p:cNvPicPr>
          <p:nvPr/>
        </p:nvPicPr>
        <p:blipFill>
          <a:blip r:embed="rId4"/>
          <a:stretch>
            <a:fillRect/>
          </a:stretch>
        </p:blipFill>
        <p:spPr>
          <a:xfrm>
            <a:off x="6761971" y="5794022"/>
            <a:ext cx="1014657" cy="652279"/>
          </a:xfrm>
          <a:prstGeom prst="rect">
            <a:avLst/>
          </a:prstGeom>
        </p:spPr>
      </p:pic>
      <p:grpSp>
        <p:nvGrpSpPr>
          <p:cNvPr id="34" name="Group 33">
            <a:extLst>
              <a:ext uri="{FF2B5EF4-FFF2-40B4-BE49-F238E27FC236}">
                <a16:creationId xmlns:a16="http://schemas.microsoft.com/office/drawing/2014/main" id="{32801B1C-685C-4211-ABEA-2A692DC522F1}"/>
              </a:ext>
            </a:extLst>
          </p:cNvPr>
          <p:cNvGrpSpPr/>
          <p:nvPr/>
        </p:nvGrpSpPr>
        <p:grpSpPr>
          <a:xfrm>
            <a:off x="1367372" y="3429000"/>
            <a:ext cx="5261105" cy="3196850"/>
            <a:chOff x="2721053" y="2968983"/>
            <a:chExt cx="3688679" cy="2286794"/>
          </a:xfrm>
        </p:grpSpPr>
        <p:pic>
          <p:nvPicPr>
            <p:cNvPr id="35" name="Picture 34">
              <a:extLst>
                <a:ext uri="{FF2B5EF4-FFF2-40B4-BE49-F238E27FC236}">
                  <a16:creationId xmlns:a16="http://schemas.microsoft.com/office/drawing/2014/main" id="{F4475543-5FEF-4D25-BED5-75CA1D71D150}"/>
                </a:ext>
              </a:extLst>
            </p:cNvPr>
            <p:cNvPicPr>
              <a:picLocks noChangeAspect="1"/>
            </p:cNvPicPr>
            <p:nvPr/>
          </p:nvPicPr>
          <p:blipFill>
            <a:blip r:embed="rId5"/>
            <a:stretch>
              <a:fillRect/>
            </a:stretch>
          </p:blipFill>
          <p:spPr>
            <a:xfrm>
              <a:off x="2721053" y="2968983"/>
              <a:ext cx="3023698" cy="2173012"/>
            </a:xfrm>
            <a:prstGeom prst="rect">
              <a:avLst/>
            </a:prstGeom>
          </p:spPr>
        </p:pic>
        <p:sp>
          <p:nvSpPr>
            <p:cNvPr id="36" name="TextBox 35">
              <a:extLst>
                <a:ext uri="{FF2B5EF4-FFF2-40B4-BE49-F238E27FC236}">
                  <a16:creationId xmlns:a16="http://schemas.microsoft.com/office/drawing/2014/main" id="{870E1500-7307-476F-BC5A-9804EACAB8D0}"/>
                </a:ext>
              </a:extLst>
            </p:cNvPr>
            <p:cNvSpPr txBox="1"/>
            <p:nvPr/>
          </p:nvSpPr>
          <p:spPr>
            <a:xfrm>
              <a:off x="2911522" y="3947767"/>
              <a:ext cx="871532" cy="160524"/>
            </a:xfrm>
            <a:prstGeom prst="rect">
              <a:avLst/>
            </a:prstGeom>
            <a:noFill/>
          </p:spPr>
          <p:txBody>
            <a:bodyPr wrap="square" rtlCol="0">
              <a:spAutoFit/>
            </a:bodyPr>
            <a:lstStyle/>
            <a:p>
              <a:r>
                <a:rPr lang="en-US" sz="900" i="1" dirty="0"/>
                <a:t>Power Plant</a:t>
              </a:r>
            </a:p>
          </p:txBody>
        </p:sp>
        <p:sp>
          <p:nvSpPr>
            <p:cNvPr id="37" name="TextBox 36">
              <a:extLst>
                <a:ext uri="{FF2B5EF4-FFF2-40B4-BE49-F238E27FC236}">
                  <a16:creationId xmlns:a16="http://schemas.microsoft.com/office/drawing/2014/main" id="{D786DA62-2CF1-43DE-A855-AB1AA8F2BE40}"/>
                </a:ext>
              </a:extLst>
            </p:cNvPr>
            <p:cNvSpPr txBox="1"/>
            <p:nvPr/>
          </p:nvSpPr>
          <p:spPr>
            <a:xfrm>
              <a:off x="3555497" y="3938688"/>
              <a:ext cx="648538" cy="264260"/>
            </a:xfrm>
            <a:prstGeom prst="rect">
              <a:avLst/>
            </a:prstGeom>
            <a:noFill/>
          </p:spPr>
          <p:txBody>
            <a:bodyPr wrap="square" rtlCol="0">
              <a:spAutoFit/>
            </a:bodyPr>
            <a:lstStyle/>
            <a:p>
              <a:pPr algn="ctr"/>
              <a:r>
                <a:rPr lang="en-US" sz="900" i="1" dirty="0"/>
                <a:t>Step-up transformer</a:t>
              </a:r>
            </a:p>
          </p:txBody>
        </p:sp>
        <p:sp>
          <p:nvSpPr>
            <p:cNvPr id="38" name="TextBox 37">
              <a:extLst>
                <a:ext uri="{FF2B5EF4-FFF2-40B4-BE49-F238E27FC236}">
                  <a16:creationId xmlns:a16="http://schemas.microsoft.com/office/drawing/2014/main" id="{6AD6FC07-11E2-4485-AF94-E0DA4B323DAD}"/>
                </a:ext>
              </a:extLst>
            </p:cNvPr>
            <p:cNvSpPr txBox="1"/>
            <p:nvPr/>
          </p:nvSpPr>
          <p:spPr>
            <a:xfrm>
              <a:off x="4181733" y="3924396"/>
              <a:ext cx="871532" cy="160524"/>
            </a:xfrm>
            <a:prstGeom prst="rect">
              <a:avLst/>
            </a:prstGeom>
            <a:noFill/>
          </p:spPr>
          <p:txBody>
            <a:bodyPr wrap="square" rtlCol="0">
              <a:spAutoFit/>
            </a:bodyPr>
            <a:lstStyle/>
            <a:p>
              <a:r>
                <a:rPr lang="en-US" sz="900" i="1" dirty="0"/>
                <a:t>Transmission</a:t>
              </a:r>
            </a:p>
          </p:txBody>
        </p:sp>
        <p:sp>
          <p:nvSpPr>
            <p:cNvPr id="39" name="TextBox 38">
              <a:extLst>
                <a:ext uri="{FF2B5EF4-FFF2-40B4-BE49-F238E27FC236}">
                  <a16:creationId xmlns:a16="http://schemas.microsoft.com/office/drawing/2014/main" id="{5844F0E6-E530-40DD-A3C3-6C3F668585C2}"/>
                </a:ext>
              </a:extLst>
            </p:cNvPr>
            <p:cNvSpPr txBox="1"/>
            <p:nvPr/>
          </p:nvSpPr>
          <p:spPr>
            <a:xfrm>
              <a:off x="4792496" y="3901540"/>
              <a:ext cx="871532" cy="256839"/>
            </a:xfrm>
            <a:prstGeom prst="rect">
              <a:avLst/>
            </a:prstGeom>
            <a:noFill/>
          </p:spPr>
          <p:txBody>
            <a:bodyPr wrap="square" rtlCol="0">
              <a:spAutoFit/>
            </a:bodyPr>
            <a:lstStyle/>
            <a:p>
              <a:pPr algn="ctr"/>
              <a:r>
                <a:rPr lang="en-US" sz="900" i="1" dirty="0"/>
                <a:t>Transmission Substation</a:t>
              </a:r>
            </a:p>
          </p:txBody>
        </p:sp>
        <p:sp>
          <p:nvSpPr>
            <p:cNvPr id="40" name="TextBox 39">
              <a:extLst>
                <a:ext uri="{FF2B5EF4-FFF2-40B4-BE49-F238E27FC236}">
                  <a16:creationId xmlns:a16="http://schemas.microsoft.com/office/drawing/2014/main" id="{AFEB28C4-F634-411C-805A-A2D61A1C3C66}"/>
                </a:ext>
              </a:extLst>
            </p:cNvPr>
            <p:cNvSpPr txBox="1"/>
            <p:nvPr/>
          </p:nvSpPr>
          <p:spPr>
            <a:xfrm>
              <a:off x="4792496" y="5081090"/>
              <a:ext cx="1617236" cy="160524"/>
            </a:xfrm>
            <a:prstGeom prst="rect">
              <a:avLst/>
            </a:prstGeom>
            <a:noFill/>
          </p:spPr>
          <p:txBody>
            <a:bodyPr wrap="square" rtlCol="0">
              <a:spAutoFit/>
            </a:bodyPr>
            <a:lstStyle/>
            <a:p>
              <a:r>
                <a:rPr lang="en-US" sz="900" i="1" dirty="0"/>
                <a:t>Distribution Substation</a:t>
              </a:r>
            </a:p>
          </p:txBody>
        </p:sp>
        <p:sp>
          <p:nvSpPr>
            <p:cNvPr id="43" name="TextBox 42">
              <a:extLst>
                <a:ext uri="{FF2B5EF4-FFF2-40B4-BE49-F238E27FC236}">
                  <a16:creationId xmlns:a16="http://schemas.microsoft.com/office/drawing/2014/main" id="{45750AB5-48D8-41CD-A651-7BF0B7E9E78F}"/>
                </a:ext>
              </a:extLst>
            </p:cNvPr>
            <p:cNvSpPr txBox="1"/>
            <p:nvPr/>
          </p:nvSpPr>
          <p:spPr>
            <a:xfrm>
              <a:off x="3874464" y="5095253"/>
              <a:ext cx="871532" cy="160524"/>
            </a:xfrm>
            <a:prstGeom prst="rect">
              <a:avLst/>
            </a:prstGeom>
            <a:noFill/>
          </p:spPr>
          <p:txBody>
            <a:bodyPr wrap="square" rtlCol="0">
              <a:spAutoFit/>
            </a:bodyPr>
            <a:lstStyle/>
            <a:p>
              <a:r>
                <a:rPr lang="en-US" sz="900" i="1" dirty="0"/>
                <a:t>Distribution</a:t>
              </a:r>
            </a:p>
          </p:txBody>
        </p:sp>
        <p:sp>
          <p:nvSpPr>
            <p:cNvPr id="44" name="TextBox 43">
              <a:extLst>
                <a:ext uri="{FF2B5EF4-FFF2-40B4-BE49-F238E27FC236}">
                  <a16:creationId xmlns:a16="http://schemas.microsoft.com/office/drawing/2014/main" id="{1E11CF90-DB11-4547-BEB6-89DEA400B7BE}"/>
                </a:ext>
              </a:extLst>
            </p:cNvPr>
            <p:cNvSpPr txBox="1"/>
            <p:nvPr/>
          </p:nvSpPr>
          <p:spPr>
            <a:xfrm>
              <a:off x="2977178" y="5081090"/>
              <a:ext cx="464609" cy="160524"/>
            </a:xfrm>
            <a:prstGeom prst="rect">
              <a:avLst/>
            </a:prstGeom>
            <a:noFill/>
          </p:spPr>
          <p:txBody>
            <a:bodyPr wrap="square" rtlCol="0">
              <a:spAutoFit/>
            </a:bodyPr>
            <a:lstStyle/>
            <a:p>
              <a:r>
                <a:rPr lang="en-US" sz="900" i="1" dirty="0"/>
                <a:t>Load</a:t>
              </a:r>
            </a:p>
          </p:txBody>
        </p:sp>
      </p:grpSp>
    </p:spTree>
    <p:extLst>
      <p:ext uri="{BB962C8B-B14F-4D97-AF65-F5344CB8AC3E}">
        <p14:creationId xmlns:p14="http://schemas.microsoft.com/office/powerpoint/2010/main" val="171837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5741" y="827782"/>
            <a:ext cx="6531964" cy="584775"/>
          </a:xfrm>
        </p:spPr>
        <p:txBody>
          <a:bodyPr/>
          <a:lstStyle/>
          <a:p>
            <a:r>
              <a:rPr lang="en-US" dirty="0"/>
              <a:t>Natural Threats</a:t>
            </a:r>
            <a:endParaRPr lang="en-US" dirty="0">
              <a:solidFill>
                <a:schemeClr val="bg1">
                  <a:lumMod val="65000"/>
                </a:schemeClr>
              </a:solidFill>
            </a:endParaRPr>
          </a:p>
        </p:txBody>
      </p:sp>
    </p:spTree>
    <p:extLst>
      <p:ext uri="{BB962C8B-B14F-4D97-AF65-F5344CB8AC3E}">
        <p14:creationId xmlns:p14="http://schemas.microsoft.com/office/powerpoint/2010/main" val="376035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0B8A2D-E29C-4D14-B816-4DADDA8C2F35}"/>
              </a:ext>
            </a:extLst>
          </p:cNvPr>
          <p:cNvSpPr>
            <a:spLocks noGrp="1"/>
          </p:cNvSpPr>
          <p:nvPr>
            <p:ph idx="1"/>
          </p:nvPr>
        </p:nvSpPr>
        <p:spPr>
          <a:xfrm>
            <a:off x="168215" y="1083257"/>
            <a:ext cx="4596154" cy="5567464"/>
          </a:xfrm>
        </p:spPr>
        <p:txBody>
          <a:bodyPr>
            <a:normAutofit fontScale="77500" lnSpcReduction="20000"/>
          </a:bodyPr>
          <a:lstStyle/>
          <a:p>
            <a:r>
              <a:rPr lang="en-US" sz="2400" dirty="0"/>
              <a:t>Cyclones (typhoons and hurricanes)</a:t>
            </a:r>
          </a:p>
          <a:p>
            <a:r>
              <a:rPr lang="en-US" sz="2400" dirty="0"/>
              <a:t>Extreme precipitation</a:t>
            </a:r>
          </a:p>
          <a:p>
            <a:r>
              <a:rPr lang="en-US" sz="2400" dirty="0"/>
              <a:t>Extreme heat and cold</a:t>
            </a:r>
          </a:p>
          <a:p>
            <a:r>
              <a:rPr lang="en-US" sz="2400" dirty="0"/>
              <a:t>High Winds</a:t>
            </a:r>
          </a:p>
          <a:p>
            <a:r>
              <a:rPr lang="en-US" sz="2400" dirty="0"/>
              <a:t>Drought</a:t>
            </a:r>
          </a:p>
          <a:p>
            <a:r>
              <a:rPr lang="en-US" sz="2400" dirty="0"/>
              <a:t>Landslides</a:t>
            </a:r>
          </a:p>
          <a:p>
            <a:r>
              <a:rPr lang="en-US" sz="2400" dirty="0"/>
              <a:t>Earthquakes</a:t>
            </a:r>
          </a:p>
          <a:p>
            <a:r>
              <a:rPr lang="en-US" sz="2400" dirty="0"/>
              <a:t>Volcanic Eruptions</a:t>
            </a:r>
          </a:p>
          <a:p>
            <a:r>
              <a:rPr lang="en-US" sz="2400" dirty="0"/>
              <a:t>Sinkholes</a:t>
            </a:r>
          </a:p>
          <a:p>
            <a:r>
              <a:rPr lang="en-US" sz="2400" dirty="0"/>
              <a:t>Space Weather Events                   (such as solar flares)</a:t>
            </a:r>
          </a:p>
          <a:p>
            <a:r>
              <a:rPr lang="en-US" sz="2400" dirty="0"/>
              <a:t>Wildlife Interactions</a:t>
            </a:r>
          </a:p>
          <a:p>
            <a:r>
              <a:rPr lang="en-US" sz="2400" dirty="0"/>
              <a:t>Lightning</a:t>
            </a:r>
          </a:p>
          <a:p>
            <a:r>
              <a:rPr lang="en-US" sz="2400" dirty="0"/>
              <a:t>Flooding</a:t>
            </a:r>
          </a:p>
          <a:p>
            <a:r>
              <a:rPr lang="en-US" sz="2400" dirty="0"/>
              <a:t>Others</a:t>
            </a:r>
          </a:p>
        </p:txBody>
      </p:sp>
      <p:sp>
        <p:nvSpPr>
          <p:cNvPr id="3" name="Title 2">
            <a:extLst>
              <a:ext uri="{FF2B5EF4-FFF2-40B4-BE49-F238E27FC236}">
                <a16:creationId xmlns:a16="http://schemas.microsoft.com/office/drawing/2014/main" id="{C301BCDC-9713-4994-863E-E277AC1ABB9A}"/>
              </a:ext>
            </a:extLst>
          </p:cNvPr>
          <p:cNvSpPr>
            <a:spLocks noGrp="1"/>
          </p:cNvSpPr>
          <p:nvPr>
            <p:ph type="title"/>
          </p:nvPr>
        </p:nvSpPr>
        <p:spPr/>
        <p:txBody>
          <a:bodyPr/>
          <a:lstStyle/>
          <a:p>
            <a:r>
              <a:rPr lang="en-US" dirty="0"/>
              <a:t>Natural Threats May Include:</a:t>
            </a:r>
          </a:p>
        </p:txBody>
      </p:sp>
      <p:pic>
        <p:nvPicPr>
          <p:cNvPr id="5" name="Picture 4">
            <a:extLst>
              <a:ext uri="{FF2B5EF4-FFF2-40B4-BE49-F238E27FC236}">
                <a16:creationId xmlns:a16="http://schemas.microsoft.com/office/drawing/2014/main" id="{144B6D51-6A0F-4740-8F33-6C7C74FD4588}"/>
              </a:ext>
            </a:extLst>
          </p:cNvPr>
          <p:cNvPicPr>
            <a:picLocks noChangeAspect="1"/>
          </p:cNvPicPr>
          <p:nvPr/>
        </p:nvPicPr>
        <p:blipFill>
          <a:blip r:embed="rId2"/>
          <a:srcRect/>
          <a:stretch/>
        </p:blipFill>
        <p:spPr>
          <a:xfrm>
            <a:off x="4402364" y="1231433"/>
            <a:ext cx="4741636" cy="3556227"/>
          </a:xfrm>
          <a:prstGeom prst="rect">
            <a:avLst/>
          </a:prstGeom>
        </p:spPr>
      </p:pic>
      <p:sp>
        <p:nvSpPr>
          <p:cNvPr id="6" name="Oval 5">
            <a:extLst>
              <a:ext uri="{FF2B5EF4-FFF2-40B4-BE49-F238E27FC236}">
                <a16:creationId xmlns:a16="http://schemas.microsoft.com/office/drawing/2014/main" id="{1CD56D77-412C-4D75-BCDE-2015E2B43E72}"/>
              </a:ext>
            </a:extLst>
          </p:cNvPr>
          <p:cNvSpPr/>
          <p:nvPr/>
        </p:nvSpPr>
        <p:spPr>
          <a:xfrm>
            <a:off x="7421965" y="2084902"/>
            <a:ext cx="741871" cy="672861"/>
          </a:xfrm>
          <a:prstGeom prst="ellipse">
            <a:avLst/>
          </a:prstGeom>
          <a:noFill/>
          <a:ln w="762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D51D76D-FA24-41A6-A944-F23A66A1FDA1}"/>
              </a:ext>
            </a:extLst>
          </p:cNvPr>
          <p:cNvSpPr txBox="1"/>
          <p:nvPr/>
        </p:nvSpPr>
        <p:spPr>
          <a:xfrm>
            <a:off x="4313512" y="4787660"/>
            <a:ext cx="4830488" cy="507831"/>
          </a:xfrm>
          <a:prstGeom prst="rect">
            <a:avLst/>
          </a:prstGeom>
          <a:noFill/>
        </p:spPr>
        <p:txBody>
          <a:bodyPr wrap="square" rtlCol="0">
            <a:spAutoFit/>
          </a:bodyPr>
          <a:lstStyle/>
          <a:p>
            <a:r>
              <a:rPr lang="en-US" sz="900" dirty="0">
                <a:solidFill>
                  <a:prstClr val="black"/>
                </a:solidFill>
                <a:latin typeface="Gill Sans MT"/>
              </a:rPr>
              <a:t>Figure. Nasa. Satellite: Aqua. Eruption of </a:t>
            </a:r>
            <a:r>
              <a:rPr lang="en-US" sz="900" dirty="0" err="1">
                <a:solidFill>
                  <a:prstClr val="black"/>
                </a:solidFill>
                <a:latin typeface="Gill Sans MT"/>
              </a:rPr>
              <a:t>Puyehue-Cordón</a:t>
            </a:r>
            <a:r>
              <a:rPr lang="en-US" sz="900" dirty="0">
                <a:solidFill>
                  <a:prstClr val="black"/>
                </a:solidFill>
                <a:latin typeface="Gill Sans MT"/>
              </a:rPr>
              <a:t> </a:t>
            </a:r>
            <a:r>
              <a:rPr lang="en-US" sz="900" dirty="0" err="1">
                <a:solidFill>
                  <a:prstClr val="black"/>
                </a:solidFill>
                <a:latin typeface="Gill Sans MT"/>
              </a:rPr>
              <a:t>Caulle</a:t>
            </a:r>
            <a:r>
              <a:rPr lang="en-US" sz="900" dirty="0">
                <a:solidFill>
                  <a:prstClr val="black"/>
                </a:solidFill>
                <a:latin typeface="Gill Sans MT"/>
              </a:rPr>
              <a:t> Volcano from June 2011, Chile </a:t>
            </a:r>
            <a:r>
              <a:rPr lang="en-US" sz="900">
                <a:solidFill>
                  <a:prstClr val="black"/>
                </a:solidFill>
                <a:latin typeface="Gill Sans MT"/>
              </a:rPr>
              <a:t>from:</a:t>
            </a:r>
            <a:r>
              <a:rPr lang="en-US" sz="900">
                <a:hlinkClick r:id="rId3"/>
              </a:rPr>
              <a:t>https</a:t>
            </a:r>
            <a:r>
              <a:rPr lang="en-US" sz="900" dirty="0">
                <a:hlinkClick r:id="rId3"/>
              </a:rPr>
              <a:t>://eoimages.gsfc.nasa.gov/images/</a:t>
            </a:r>
            <a:r>
              <a:rPr lang="en-US" sz="900" dirty="0" err="1">
                <a:hlinkClick r:id="rId3"/>
              </a:rPr>
              <a:t>imagerecords</a:t>
            </a:r>
            <a:r>
              <a:rPr lang="en-US" sz="900" dirty="0">
                <a:hlinkClick r:id="rId3"/>
              </a:rPr>
              <a:t>/76000/76810/puyehue_ali_2011357.jpg</a:t>
            </a:r>
            <a:endParaRPr lang="en-US" sz="900" b="1" dirty="0">
              <a:latin typeface="Gill Sans MT" panose="020B0502020104020203" pitchFamily="34" charset="0"/>
            </a:endParaRPr>
          </a:p>
        </p:txBody>
      </p:sp>
    </p:spTree>
    <p:extLst>
      <p:ext uri="{BB962C8B-B14F-4D97-AF65-F5344CB8AC3E}">
        <p14:creationId xmlns:p14="http://schemas.microsoft.com/office/powerpoint/2010/main" val="2924818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4D4E2-1AE9-41A7-8C74-AB333441A01B}"/>
              </a:ext>
            </a:extLst>
          </p:cNvPr>
          <p:cNvSpPr>
            <a:spLocks noGrp="1"/>
          </p:cNvSpPr>
          <p:nvPr>
            <p:ph type="title"/>
          </p:nvPr>
        </p:nvSpPr>
        <p:spPr/>
        <p:txBody>
          <a:bodyPr/>
          <a:lstStyle/>
          <a:p>
            <a:r>
              <a:rPr lang="en-US" dirty="0"/>
              <a:t>Natural Threats Vary Widely and are Location Specific</a:t>
            </a:r>
          </a:p>
        </p:txBody>
      </p:sp>
      <p:sp>
        <p:nvSpPr>
          <p:cNvPr id="5" name="TextBox 4">
            <a:extLst>
              <a:ext uri="{FF2B5EF4-FFF2-40B4-BE49-F238E27FC236}">
                <a16:creationId xmlns:a16="http://schemas.microsoft.com/office/drawing/2014/main" id="{B25F096E-B250-4483-9871-6CE5A76B49AF}"/>
              </a:ext>
            </a:extLst>
          </p:cNvPr>
          <p:cNvSpPr txBox="1"/>
          <p:nvPr/>
        </p:nvSpPr>
        <p:spPr>
          <a:xfrm>
            <a:off x="1350763" y="6390836"/>
            <a:ext cx="5791200" cy="246221"/>
          </a:xfrm>
          <a:prstGeom prst="rect">
            <a:avLst/>
          </a:prstGeom>
          <a:noFill/>
        </p:spPr>
        <p:txBody>
          <a:bodyPr wrap="square" rtlCol="0">
            <a:spAutoFit/>
          </a:bodyPr>
          <a:lstStyle/>
          <a:p>
            <a:r>
              <a:rPr lang="en-US" sz="1000" dirty="0"/>
              <a:t>Source: Tan, Chun Knee, 2010, https://ourworld.unu.edu/en/indonesia-drought-kenya-flooding</a:t>
            </a:r>
          </a:p>
        </p:txBody>
      </p:sp>
      <p:sp>
        <p:nvSpPr>
          <p:cNvPr id="2" name="TextBox 1">
            <a:extLst>
              <a:ext uri="{FF2B5EF4-FFF2-40B4-BE49-F238E27FC236}">
                <a16:creationId xmlns:a16="http://schemas.microsoft.com/office/drawing/2014/main" id="{B5CB71FD-59A8-4661-8805-B1E641AD60D1}"/>
              </a:ext>
            </a:extLst>
          </p:cNvPr>
          <p:cNvSpPr txBox="1"/>
          <p:nvPr/>
        </p:nvSpPr>
        <p:spPr>
          <a:xfrm>
            <a:off x="685496" y="1229364"/>
            <a:ext cx="7603098" cy="646331"/>
          </a:xfrm>
          <a:prstGeom prst="rect">
            <a:avLst/>
          </a:prstGeom>
          <a:noFill/>
        </p:spPr>
        <p:txBody>
          <a:bodyPr wrap="square" rtlCol="0">
            <a:spAutoFit/>
          </a:bodyPr>
          <a:lstStyle/>
          <a:p>
            <a:r>
              <a:rPr lang="en-US" dirty="0"/>
              <a:t>Example: In one given year, climate shifts can have vastly different effects—from flooding in East Africa to drought in Indonesia. </a:t>
            </a:r>
          </a:p>
        </p:txBody>
      </p:sp>
      <p:pic>
        <p:nvPicPr>
          <p:cNvPr id="6" name="Picture 5">
            <a:extLst>
              <a:ext uri="{FF2B5EF4-FFF2-40B4-BE49-F238E27FC236}">
                <a16:creationId xmlns:a16="http://schemas.microsoft.com/office/drawing/2014/main" id="{C5AD68B4-45D3-47D8-97CF-2776F309CAEF}"/>
              </a:ext>
            </a:extLst>
          </p:cNvPr>
          <p:cNvPicPr>
            <a:picLocks noChangeAspect="1"/>
          </p:cNvPicPr>
          <p:nvPr/>
        </p:nvPicPr>
        <p:blipFill>
          <a:blip r:embed="rId3"/>
          <a:stretch>
            <a:fillRect/>
          </a:stretch>
        </p:blipFill>
        <p:spPr>
          <a:xfrm>
            <a:off x="1350763" y="2132301"/>
            <a:ext cx="5791200" cy="4248150"/>
          </a:xfrm>
          <a:prstGeom prst="rect">
            <a:avLst/>
          </a:prstGeom>
        </p:spPr>
      </p:pic>
    </p:spTree>
    <p:extLst>
      <p:ext uri="{BB962C8B-B14F-4D97-AF65-F5344CB8AC3E}">
        <p14:creationId xmlns:p14="http://schemas.microsoft.com/office/powerpoint/2010/main" val="1312466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4D4E2-1AE9-41A7-8C74-AB333441A01B}"/>
              </a:ext>
            </a:extLst>
          </p:cNvPr>
          <p:cNvSpPr>
            <a:spLocks noGrp="1"/>
          </p:cNvSpPr>
          <p:nvPr>
            <p:ph type="title"/>
          </p:nvPr>
        </p:nvSpPr>
        <p:spPr/>
        <p:txBody>
          <a:bodyPr/>
          <a:lstStyle/>
          <a:p>
            <a:r>
              <a:rPr lang="en-US" dirty="0"/>
              <a:t>Natural Threats Vary Widely and are Location Specific</a:t>
            </a:r>
          </a:p>
        </p:txBody>
      </p:sp>
      <p:sp>
        <p:nvSpPr>
          <p:cNvPr id="2" name="TextBox 1">
            <a:extLst>
              <a:ext uri="{FF2B5EF4-FFF2-40B4-BE49-F238E27FC236}">
                <a16:creationId xmlns:a16="http://schemas.microsoft.com/office/drawing/2014/main" id="{B5CB71FD-59A8-4661-8805-B1E641AD60D1}"/>
              </a:ext>
            </a:extLst>
          </p:cNvPr>
          <p:cNvSpPr txBox="1"/>
          <p:nvPr/>
        </p:nvSpPr>
        <p:spPr>
          <a:xfrm>
            <a:off x="685496" y="1229364"/>
            <a:ext cx="7603098" cy="1200329"/>
          </a:xfrm>
          <a:prstGeom prst="rect">
            <a:avLst/>
          </a:prstGeom>
          <a:noFill/>
        </p:spPr>
        <p:txBody>
          <a:bodyPr wrap="square" rtlCol="0">
            <a:spAutoFit/>
          </a:bodyPr>
          <a:lstStyle/>
          <a:p>
            <a:r>
              <a:rPr lang="en-US" dirty="0"/>
              <a:t>Example: projected increases (green) and decreases (red) in hydropower generation. Due to climate impacts on river flows, South Africa, Brazil, Afghanistan, Tajikistan, and Venezuela are forecast to have large reductions in hydropower potential. </a:t>
            </a:r>
          </a:p>
        </p:txBody>
      </p:sp>
      <p:pic>
        <p:nvPicPr>
          <p:cNvPr id="6" name="Picture 5">
            <a:extLst>
              <a:ext uri="{FF2B5EF4-FFF2-40B4-BE49-F238E27FC236}">
                <a16:creationId xmlns:a16="http://schemas.microsoft.com/office/drawing/2014/main" id="{E3A4ABAE-248C-457F-A716-14316906ECF0}"/>
              </a:ext>
            </a:extLst>
          </p:cNvPr>
          <p:cNvPicPr>
            <a:picLocks noChangeAspect="1"/>
          </p:cNvPicPr>
          <p:nvPr/>
        </p:nvPicPr>
        <p:blipFill rotWithShape="1">
          <a:blip r:embed="rId3"/>
          <a:srcRect l="21242" t="24659" r="20129" b="47671"/>
          <a:stretch/>
        </p:blipFill>
        <p:spPr>
          <a:xfrm>
            <a:off x="1670103" y="2486327"/>
            <a:ext cx="5633884" cy="3440950"/>
          </a:xfrm>
          <a:prstGeom prst="rect">
            <a:avLst/>
          </a:prstGeom>
        </p:spPr>
      </p:pic>
    </p:spTree>
    <p:extLst>
      <p:ext uri="{BB962C8B-B14F-4D97-AF65-F5344CB8AC3E}">
        <p14:creationId xmlns:p14="http://schemas.microsoft.com/office/powerpoint/2010/main" val="268828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E5FE4E-29BF-48D7-9175-8DB311131CE5}"/>
              </a:ext>
            </a:extLst>
          </p:cNvPr>
          <p:cNvSpPr>
            <a:spLocks noGrp="1"/>
          </p:cNvSpPr>
          <p:nvPr>
            <p:ph type="title"/>
          </p:nvPr>
        </p:nvSpPr>
        <p:spPr/>
        <p:txBody>
          <a:bodyPr/>
          <a:lstStyle/>
          <a:p>
            <a:r>
              <a:rPr lang="en-US" dirty="0"/>
              <a:t>Economic Impacts of Natural Threats</a:t>
            </a:r>
          </a:p>
        </p:txBody>
      </p:sp>
      <p:pic>
        <p:nvPicPr>
          <p:cNvPr id="6" name="Picture 5">
            <a:extLst>
              <a:ext uri="{FF2B5EF4-FFF2-40B4-BE49-F238E27FC236}">
                <a16:creationId xmlns:a16="http://schemas.microsoft.com/office/drawing/2014/main" id="{95C75CE6-53BC-4800-86A0-D60DC54A5E05}"/>
              </a:ext>
            </a:extLst>
          </p:cNvPr>
          <p:cNvPicPr>
            <a:picLocks noChangeAspect="1"/>
          </p:cNvPicPr>
          <p:nvPr/>
        </p:nvPicPr>
        <p:blipFill>
          <a:blip r:embed="rId2"/>
          <a:stretch>
            <a:fillRect/>
          </a:stretch>
        </p:blipFill>
        <p:spPr>
          <a:xfrm>
            <a:off x="812372" y="1233618"/>
            <a:ext cx="7381875" cy="5162550"/>
          </a:xfrm>
          <a:prstGeom prst="rect">
            <a:avLst/>
          </a:prstGeom>
        </p:spPr>
      </p:pic>
      <p:sp>
        <p:nvSpPr>
          <p:cNvPr id="7" name="TextBox 6">
            <a:extLst>
              <a:ext uri="{FF2B5EF4-FFF2-40B4-BE49-F238E27FC236}">
                <a16:creationId xmlns:a16="http://schemas.microsoft.com/office/drawing/2014/main" id="{7D3D3F4B-3E95-45DD-94DB-D33EE48BAF42}"/>
              </a:ext>
            </a:extLst>
          </p:cNvPr>
          <p:cNvSpPr txBox="1"/>
          <p:nvPr/>
        </p:nvSpPr>
        <p:spPr>
          <a:xfrm>
            <a:off x="463796" y="6396168"/>
            <a:ext cx="8587925" cy="215444"/>
          </a:xfrm>
          <a:prstGeom prst="rect">
            <a:avLst/>
          </a:prstGeom>
          <a:noFill/>
        </p:spPr>
        <p:txBody>
          <a:bodyPr wrap="square" rtlCol="0">
            <a:spAutoFit/>
          </a:bodyPr>
          <a:lstStyle/>
          <a:p>
            <a:r>
              <a:rPr lang="en-US" sz="800" dirty="0"/>
              <a:t>Source: World Meteorological Organization, 2015 ATLAS OF MORTALITY AND ECONOMIC LOSSES FROM WEATHER, CLIMATE AND WATER EXTREMES (1970–2012)</a:t>
            </a:r>
          </a:p>
        </p:txBody>
      </p:sp>
    </p:spTree>
    <p:extLst>
      <p:ext uri="{BB962C8B-B14F-4D97-AF65-F5344CB8AC3E}">
        <p14:creationId xmlns:p14="http://schemas.microsoft.com/office/powerpoint/2010/main" val="2263921877"/>
      </p:ext>
    </p:extLst>
  </p:cSld>
  <p:clrMapOvr>
    <a:masterClrMapping/>
  </p:clrMapOvr>
</p:sld>
</file>

<file path=ppt/theme/theme1.xml><?xml version="1.0" encoding="utf-8"?>
<a:theme xmlns:a="http://schemas.openxmlformats.org/drawingml/2006/main" name="USAID-NREL template">
  <a:themeElements>
    <a:clrScheme name="USAID">
      <a:dk1>
        <a:srgbClr val="000000"/>
      </a:dk1>
      <a:lt1>
        <a:srgbClr val="FFFFFF"/>
      </a:lt1>
      <a:dk2>
        <a:srgbClr val="002F6C"/>
      </a:dk2>
      <a:lt2>
        <a:srgbClr val="8C8985"/>
      </a:lt2>
      <a:accent1>
        <a:srgbClr val="002F6C"/>
      </a:accent1>
      <a:accent2>
        <a:srgbClr val="0067B9"/>
      </a:accent2>
      <a:accent3>
        <a:srgbClr val="A7C6ED"/>
      </a:accent3>
      <a:accent4>
        <a:srgbClr val="651D32"/>
      </a:accent4>
      <a:accent5>
        <a:srgbClr val="CFCDC9"/>
      </a:accent5>
      <a:accent6>
        <a:srgbClr val="0067B9"/>
      </a:accent6>
      <a:hlink>
        <a:srgbClr val="6C6463"/>
      </a:hlink>
      <a:folHlink>
        <a:srgbClr val="CFCD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17A5DC6-C2F3-A144-B20D-C9D17B801AA2}" vid="{E7338EB7-9F14-884A-BB19-AA3E6D5181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USAID-NREL template_v3</Template>
  <TotalTime>8629</TotalTime>
  <Words>1939</Words>
  <Application>Microsoft Office PowerPoint</Application>
  <PresentationFormat>On-screen Show (4:3)</PresentationFormat>
  <Paragraphs>173</Paragraphs>
  <Slides>22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Gill Sans MT</vt:lpstr>
      <vt:lpstr>Wide Latin</vt:lpstr>
      <vt:lpstr>USAID-NREL template</vt:lpstr>
      <vt:lpstr>      Threats Introduction</vt:lpstr>
      <vt:lpstr>Outline</vt:lpstr>
      <vt:lpstr>Definitions</vt:lpstr>
      <vt:lpstr>Overview of Power Sector Threats</vt:lpstr>
      <vt:lpstr>Natural Threats</vt:lpstr>
      <vt:lpstr>Natural Threats May Include:</vt:lpstr>
      <vt:lpstr>Natural Threats Vary Widely and are Location Specific</vt:lpstr>
      <vt:lpstr>Natural Threats Vary Widely and are Location Specific</vt:lpstr>
      <vt:lpstr>Economic Impacts of Natural Threats</vt:lpstr>
      <vt:lpstr>Natural Threats: Hurricanes/Typhoons/Cyclones</vt:lpstr>
      <vt:lpstr>Natural Threats: Extreme Precipitation</vt:lpstr>
      <vt:lpstr>Natural Threats: Extreme Heat</vt:lpstr>
      <vt:lpstr>Natural Threats: Drought</vt:lpstr>
      <vt:lpstr>Natural Threats: Wildlife Interactions</vt:lpstr>
      <vt:lpstr>Technological Threats</vt:lpstr>
      <vt:lpstr>Technological and Human-caused Threats</vt:lpstr>
      <vt:lpstr>Technological Threats</vt:lpstr>
      <vt:lpstr>Human-Caused Threats</vt:lpstr>
      <vt:lpstr>Human-Caused Threats: Accidents</vt:lpstr>
      <vt:lpstr>Human-Caused Threats: Incompetence</vt:lpstr>
      <vt:lpstr>Human-Caused Threats: Bad Actors</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dc:title>
  <dc:creator>Marchese, Britton</dc:creator>
  <cp:lastModifiedBy>Elsworth, James</cp:lastModifiedBy>
  <cp:revision>140</cp:revision>
  <cp:lastPrinted>2018-09-05T13:46:39Z</cp:lastPrinted>
  <dcterms:created xsi:type="dcterms:W3CDTF">2018-01-10T16:08:28Z</dcterms:created>
  <dcterms:modified xsi:type="dcterms:W3CDTF">2019-06-12T15:41:58Z</dcterms:modified>
</cp:coreProperties>
</file>